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25"/>
  </p:notesMasterIdLst>
  <p:sldIdLst>
    <p:sldId id="285" r:id="rId2"/>
    <p:sldId id="372" r:id="rId3"/>
    <p:sldId id="373" r:id="rId4"/>
    <p:sldId id="374" r:id="rId5"/>
    <p:sldId id="375" r:id="rId6"/>
    <p:sldId id="376" r:id="rId7"/>
    <p:sldId id="378" r:id="rId8"/>
    <p:sldId id="379" r:id="rId9"/>
    <p:sldId id="380" r:id="rId10"/>
    <p:sldId id="377" r:id="rId11"/>
    <p:sldId id="381" r:id="rId12"/>
    <p:sldId id="393" r:id="rId13"/>
    <p:sldId id="382" r:id="rId14"/>
    <p:sldId id="383" r:id="rId15"/>
    <p:sldId id="384" r:id="rId16"/>
    <p:sldId id="385" r:id="rId17"/>
    <p:sldId id="386" r:id="rId18"/>
    <p:sldId id="387" r:id="rId19"/>
    <p:sldId id="388" r:id="rId20"/>
    <p:sldId id="389" r:id="rId21"/>
    <p:sldId id="390" r:id="rId22"/>
    <p:sldId id="391" r:id="rId23"/>
    <p:sldId id="371" r:id="rId24"/>
  </p:sldIdLst>
  <p:sldSz cx="9144000" cy="6858000" type="screen4x3"/>
  <p:notesSz cx="6805613" cy="9939338"/>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91" autoAdjust="0"/>
    <p:restoredTop sz="94595" autoAdjust="0"/>
  </p:normalViewPr>
  <p:slideViewPr>
    <p:cSldViewPr>
      <p:cViewPr varScale="1">
        <p:scale>
          <a:sx n="126" d="100"/>
          <a:sy n="126" d="100"/>
        </p:scale>
        <p:origin x="-119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ax="1152" units="cm"/>
          <inkml:channel name="Y" type="integer" max="864" units="cm"/>
        </inkml:traceFormat>
        <inkml:channelProperties>
          <inkml:channelProperty channel="X" name="resolution" value="36" units="1/cm"/>
          <inkml:channelProperty channel="Y" name="resolution" value="36" units="1/cm"/>
        </inkml:channelProperties>
      </inkml:inkSource>
      <inkml:timestamp xml:id="ts0" timeString="2007-10-16T15:57:08.948"/>
    </inkml:context>
    <inkml:brush xml:id="br0">
      <inkml:brushProperty name="width" value="0.09701" units="cm"/>
      <inkml:brushProperty name="height" value="0.09701" units="cm"/>
      <inkml:brushProperty name="color" value="#FF0000"/>
      <inkml:brushProperty name="fitToCurve" value="1"/>
    </inkml:brush>
  </inkml:definitions>
  <inkml:trace contextRef="#ctx0" brushRef="#br0">0 1,'0'0,"0"0,0 0,22 0,-22 0,23 0,-23 0,22 0,-22 0,0 0,0 0,22 0,-22 0,22 0,-22 0,22 0,-22 0,22 0,0 0,-22 0,0 0,22 0,-22 0,0 0,22 0,-22 0,0 0,0 0,22 0,0 0,-22 0,44 0,-44 0,22 0,-22 0,44 0,-44 0,22 0,-22 0,22 0,-22 0,0 0,22 0,-22 0,22 0,-22 0,22 0,-22 0,0 0,22 0,-22 0,22 0,0 20,0-20,-22 0,22 0,0 0,0 0,-22 0,0 0,0 0,22 0,0 0,-22 0,22 0,0 20,-22-20,22 0,0 21,0-21,22 0,-44 20,22-20,23 0,-23 0,0 20,22 0,-22-20,0 0,0 0,0 0,-22 0,22 20,0-20,0 0,-22 0,22 0,-22 0,22 0,-22 0,22 0,-22 0,22 0,-22 0,0 0,22 0,-22 0,22 0,-22 0,44 0,-44 0,22 0,0 0,-22 0,44 0,-44 0,22 0,0 0,0 0,0 0,-22 0,44 0,-44 0,22 0,-22 0,22 0,-22 0,22 0,0 0,-22 0,22 0,-22 0,0-20,0 20,22 0,-22 0,22 0,-22 0,23 0,-23 0,22 0,0 0,0 0,0 0,0 0,0 0,-22 0,44 0,-44 0,22 0,0 0,0 0,-22-20,22 20,-22-20</inkml:trace>
</inkml:ink>
</file>

<file path=ppt/ink/ink2.xml><?xml version="1.0" encoding="utf-8"?>
<inkml:ink xmlns:inkml="http://www.w3.org/2003/InkML">
  <inkml:definitions>
    <inkml:context xml:id="ctx0">
      <inkml:inkSource xml:id="inkSrc0">
        <inkml:traceFormat>
          <inkml:channel name="X" type="integer" max="1152" units="cm"/>
          <inkml:channel name="Y" type="integer" max="864" units="cm"/>
        </inkml:traceFormat>
        <inkml:channelProperties>
          <inkml:channelProperty channel="X" name="resolution" value="36" units="1/cm"/>
          <inkml:channelProperty channel="Y" name="resolution" value="36" units="1/cm"/>
        </inkml:channelProperties>
      </inkml:inkSource>
      <inkml:timestamp xml:id="ts0" timeString="2007-10-16T15:57:12.604"/>
    </inkml:context>
    <inkml:brush xml:id="br0">
      <inkml:brushProperty name="width" value="0.09701" units="cm"/>
      <inkml:brushProperty name="height" value="0.09701" units="cm"/>
      <inkml:brushProperty name="color" value="#FF0000"/>
      <inkml:brushProperty name="fitToCurve" value="1"/>
    </inkml:brush>
  </inkml:definitions>
  <inkml:trace contextRef="#ctx0" brushRef="#br0">0 22,'0'0,"0"0,0 0,22 0,22 0,-22 0,0 0,22 0,0 0,0 22,0-22,22 0,-43 0,43 0,-44 0,-22 0,44 0,-22 0,0 0,0 0,0 0,0 0,22 0,-22 0,0 0,22 0,-44 0,22 0,22 0,1 0,-23 0,0 0,22 0,22 0,-22 0,0 0,0 0,0 0,0 0,23 0,-1 0,-44 0,22 0,0 0,22 0,-22 0,0 0,22 0,1 0,-23 0,0 0,-22 0,22 0,0 0,0 0,-22 0,0 0,0 0,0 0,22 0,-22 0,-22 0,45 0,-23 0,0 0,22 0,-44 0,22 0,22 0,-44 0,22 0,0 0,0 0,0 0,-22 0,44 0,-44 0,22 0,0 0,0 0,0 0,22 0,-21 0,21 0,-44-44,44 44,-22 0,22 0,-22 0,44 0,-22 0,0 22,0 0,0-22,23 21,-67-21,66 0,-44 22,0-22,0-22,22 22,0 22,22 0,-22-1,0 1,-22-22,23 0,-1 22,-22 0,22-22,0 21,-22 1,22-22,0 0,0 22,0-22,0 0,1 0,-1 0,-22 0,0-22,0 0,0 22,0-21,-22 21,44 0,-44 0,22 0,22 0,-22 0,0 0,22 0,0 0,-22 0,1 0,21 0,0 0,-22 0,22 0,-22 0,44 0,-22 0,-22 0,0 0,22 0,-22 0,0 0,0 0,-22 0,23 0,-23 0,22 0,0 0,-22 0,22 0,-22 0,0 0,0 0,22 0,22 21,-22-21,22 0,-22 22,44-22,-22 0,-22 0,22 0,0 0,-44 0,23 0,-23 0,22 0,-22 0,22 0,0 0,-22 0,22 0,-22 0,22 0,-22 0,0 0,22 0,0 0,0 0,22 0,-22 0,0 0,0 0,-22 0,22 0,-22 0,0 0,0 0,22 0,-22 0,22 0,-22 0,22 0,-22 0,0 0,22 0,-22 0,22 0,-22 0,23 0,-1 0,-22 0,22 0,-22 0,22 0,-22 0,0 0,0 0,22 0,-22 0,22 0,-22 0,22 0,-22 0,22 0,0 0,-22 0,0 0,22 0,-22 0,22 0,0 0,0 0,-22 0,22 0,0 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099" cy="496967"/>
          </a:xfrm>
          <a:prstGeom prst="rect">
            <a:avLst/>
          </a:prstGeom>
          <a:noFill/>
          <a:ln w="9525">
            <a:noFill/>
            <a:miter lim="800000"/>
            <a:headEnd/>
            <a:tailEnd/>
          </a:ln>
          <a:effectLst/>
        </p:spPr>
        <p:txBody>
          <a:bodyPr vert="horz" wrap="square" lIns="91678" tIns="45839" rIns="91678" bIns="45839" numCol="1" anchor="t" anchorCtr="0" compatLnSpc="1">
            <a:prstTxWarp prst="textNoShape">
              <a:avLst/>
            </a:prstTxWarp>
          </a:bodyPr>
          <a:lstStyle>
            <a:lvl1pPr>
              <a:defRPr sz="1200"/>
            </a:lvl1pPr>
          </a:lstStyle>
          <a:p>
            <a:endParaRPr lang="en-GB"/>
          </a:p>
        </p:txBody>
      </p:sp>
      <p:sp>
        <p:nvSpPr>
          <p:cNvPr id="4099" name="Rectangle 3"/>
          <p:cNvSpPr>
            <a:spLocks noGrp="1" noChangeArrowheads="1"/>
          </p:cNvSpPr>
          <p:nvPr>
            <p:ph type="dt" idx="1"/>
          </p:nvPr>
        </p:nvSpPr>
        <p:spPr bwMode="auto">
          <a:xfrm>
            <a:off x="3854940" y="0"/>
            <a:ext cx="2949099" cy="496967"/>
          </a:xfrm>
          <a:prstGeom prst="rect">
            <a:avLst/>
          </a:prstGeom>
          <a:noFill/>
          <a:ln w="9525">
            <a:noFill/>
            <a:miter lim="800000"/>
            <a:headEnd/>
            <a:tailEnd/>
          </a:ln>
          <a:effectLst/>
        </p:spPr>
        <p:txBody>
          <a:bodyPr vert="horz" wrap="square" lIns="91678" tIns="45839" rIns="91678" bIns="45839" numCol="1" anchor="t" anchorCtr="0" compatLnSpc="1">
            <a:prstTxWarp prst="textNoShape">
              <a:avLst/>
            </a:prstTxWarp>
          </a:bodyPr>
          <a:lstStyle>
            <a:lvl1pPr algn="r">
              <a:defRPr sz="1200"/>
            </a:lvl1pPr>
          </a:lstStyle>
          <a:p>
            <a:endParaRPr lang="en-GB"/>
          </a:p>
        </p:txBody>
      </p:sp>
      <p:sp>
        <p:nvSpPr>
          <p:cNvPr id="4100" name="Rectangle 4"/>
          <p:cNvSpPr>
            <a:spLocks noGrp="1" noRot="1" noChangeAspect="1" noChangeArrowheads="1" noTextEdit="1"/>
          </p:cNvSpPr>
          <p:nvPr>
            <p:ph type="sldImg" idx="2"/>
          </p:nvPr>
        </p:nvSpPr>
        <p:spPr bwMode="auto">
          <a:xfrm>
            <a:off x="919163" y="746125"/>
            <a:ext cx="4967287"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0562" y="4721186"/>
            <a:ext cx="5444490" cy="4472702"/>
          </a:xfrm>
          <a:prstGeom prst="rect">
            <a:avLst/>
          </a:prstGeom>
          <a:noFill/>
          <a:ln w="9525">
            <a:noFill/>
            <a:miter lim="800000"/>
            <a:headEnd/>
            <a:tailEnd/>
          </a:ln>
          <a:effectLst/>
        </p:spPr>
        <p:txBody>
          <a:bodyPr vert="horz" wrap="square" lIns="91678" tIns="45839" rIns="91678" bIns="45839"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9440646"/>
            <a:ext cx="2949099" cy="496967"/>
          </a:xfrm>
          <a:prstGeom prst="rect">
            <a:avLst/>
          </a:prstGeom>
          <a:noFill/>
          <a:ln w="9525">
            <a:noFill/>
            <a:miter lim="800000"/>
            <a:headEnd/>
            <a:tailEnd/>
          </a:ln>
          <a:effectLst/>
        </p:spPr>
        <p:txBody>
          <a:bodyPr vert="horz" wrap="square" lIns="91678" tIns="45839" rIns="91678" bIns="45839" numCol="1" anchor="b" anchorCtr="0" compatLnSpc="1">
            <a:prstTxWarp prst="textNoShape">
              <a:avLst/>
            </a:prstTxWarp>
          </a:bodyPr>
          <a:lstStyle>
            <a:lvl1pPr>
              <a:defRPr sz="1200"/>
            </a:lvl1pPr>
          </a:lstStyle>
          <a:p>
            <a:endParaRPr lang="en-GB"/>
          </a:p>
        </p:txBody>
      </p:sp>
      <p:sp>
        <p:nvSpPr>
          <p:cNvPr id="4103" name="Rectangle 7"/>
          <p:cNvSpPr>
            <a:spLocks noGrp="1" noChangeArrowheads="1"/>
          </p:cNvSpPr>
          <p:nvPr>
            <p:ph type="sldNum" sz="quarter" idx="5"/>
          </p:nvPr>
        </p:nvSpPr>
        <p:spPr bwMode="auto">
          <a:xfrm>
            <a:off x="3854940" y="9440646"/>
            <a:ext cx="2949099" cy="496967"/>
          </a:xfrm>
          <a:prstGeom prst="rect">
            <a:avLst/>
          </a:prstGeom>
          <a:noFill/>
          <a:ln w="9525">
            <a:noFill/>
            <a:miter lim="800000"/>
            <a:headEnd/>
            <a:tailEnd/>
          </a:ln>
          <a:effectLst/>
        </p:spPr>
        <p:txBody>
          <a:bodyPr vert="horz" wrap="square" lIns="91678" tIns="45839" rIns="91678" bIns="45839" numCol="1" anchor="b" anchorCtr="0" compatLnSpc="1">
            <a:prstTxWarp prst="textNoShape">
              <a:avLst/>
            </a:prstTxWarp>
          </a:bodyPr>
          <a:lstStyle>
            <a:lvl1pPr algn="r">
              <a:defRPr sz="1200"/>
            </a:lvl1pPr>
          </a:lstStyle>
          <a:p>
            <a:fld id="{F83DEAE8-BEF8-4145-B54C-9888A290A3E4}" type="slidenum">
              <a:rPr lang="en-GB"/>
              <a:pPr/>
              <a:t>‹#›</a:t>
            </a:fld>
            <a:endParaRPr lang="en-GB"/>
          </a:p>
        </p:txBody>
      </p:sp>
    </p:spTree>
    <p:extLst>
      <p:ext uri="{BB962C8B-B14F-4D97-AF65-F5344CB8AC3E}">
        <p14:creationId xmlns:p14="http://schemas.microsoft.com/office/powerpoint/2010/main" val="277676315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ED51E48-CA1C-40DB-8A6E-88F917A9196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511CCB9A-9965-49E9-B441-F1C13E2CAB2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5BB46A49-FE66-4D06-8D9A-6EC406622176}"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C4DB05B9-1AEE-4D67-8440-B50CB7283080}"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300C13C-CB1D-40CC-8835-6C4F26654583}"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7FB63D0-0178-440A-B0BD-85AEB90B833B}"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10C86A23-76A3-40C7-89E8-FB6078CE66FF}"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84BBC65-160D-48C1-987F-527B784D654C}"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28F25CDC-04EF-41DB-A54F-1867ADB5DEC4}"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FCA07564-8AAC-4D9B-AD72-BE173D9B7E2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72666CE-D05A-4539-AEB6-D1473F36DEFC}"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FFFEC3A-5536-4E50-B617-C3AE551019A2}"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F6C4D37-42ED-4652-B1F1-26FB059ABC2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customXml" Target="../ink/ink1.xml"/><Relationship Id="rId1" Type="http://schemas.openxmlformats.org/officeDocument/2006/relationships/slideLayout" Target="../slideLayouts/slideLayout7.xml"/><Relationship Id="rId5" Type="http://schemas.openxmlformats.org/officeDocument/2006/relationships/image" Target="../media/image10.emf"/><Relationship Id="rId4" Type="http://schemas.openxmlformats.org/officeDocument/2006/relationships/customXml" Target="../ink/ink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Grp="1" noChangeArrowheads="1"/>
          </p:cNvSpPr>
          <p:nvPr>
            <p:ph type="ctrTitle"/>
          </p:nvPr>
        </p:nvSpPr>
        <p:spPr>
          <a:xfrm>
            <a:off x="490660" y="3356992"/>
            <a:ext cx="8185796" cy="1010044"/>
          </a:xfrm>
        </p:spPr>
        <p:txBody>
          <a:bodyPr>
            <a:normAutofit fontScale="90000"/>
          </a:bodyPr>
          <a:lstStyle/>
          <a:p>
            <a:pPr marL="109728" indent="0" algn="ctr">
              <a:lnSpc>
                <a:spcPct val="90000"/>
              </a:lnSpc>
            </a:pPr>
            <a:r>
              <a:rPr lang="en-GB" sz="4000" dirty="0" smtClean="0"/>
              <a:t/>
            </a:r>
            <a:br>
              <a:rPr lang="en-GB" sz="4000" dirty="0" smtClean="0"/>
            </a:br>
            <a:r>
              <a:rPr lang="en-GB" sz="4000" dirty="0"/>
              <a:t/>
            </a:r>
            <a:br>
              <a:rPr lang="en-GB" sz="4000" dirty="0"/>
            </a:br>
            <a:r>
              <a:rPr lang="en-GB" sz="4000" dirty="0" smtClean="0"/>
              <a:t/>
            </a:r>
            <a:br>
              <a:rPr lang="en-GB" sz="4000" dirty="0" smtClean="0"/>
            </a:br>
            <a:r>
              <a:rPr lang="en-GB" sz="4000" dirty="0"/>
              <a:t/>
            </a:r>
            <a:br>
              <a:rPr lang="en-GB" sz="4000" dirty="0"/>
            </a:br>
            <a:r>
              <a:rPr lang="en-GB" sz="4000" dirty="0" smtClean="0"/>
              <a:t> </a:t>
            </a:r>
            <a:r>
              <a:rPr lang="en-GB" sz="4000" dirty="0"/>
              <a:t/>
            </a:r>
            <a:br>
              <a:rPr lang="en-GB" sz="4000" dirty="0"/>
            </a:br>
            <a:r>
              <a:rPr lang="en-GB" sz="4000" dirty="0" smtClean="0"/>
              <a:t/>
            </a:r>
            <a:br>
              <a:rPr lang="en-GB" sz="4000" dirty="0" smtClean="0"/>
            </a:br>
            <a:r>
              <a:rPr lang="en-GB" sz="4000" dirty="0"/>
              <a:t/>
            </a:r>
            <a:br>
              <a:rPr lang="en-GB" sz="4000" dirty="0"/>
            </a:br>
            <a:r>
              <a:rPr lang="en-GB" sz="4000" dirty="0" smtClean="0"/>
              <a:t/>
            </a:r>
            <a:br>
              <a:rPr lang="en-GB" sz="4000" dirty="0" smtClean="0"/>
            </a:br>
            <a:r>
              <a:rPr lang="en-GB" sz="3600" dirty="0" smtClean="0"/>
              <a:t/>
            </a:r>
            <a:br>
              <a:rPr lang="en-GB" sz="3600" dirty="0" smtClean="0"/>
            </a:br>
            <a:r>
              <a:rPr lang="en-GB" sz="3600" dirty="0" smtClean="0"/>
              <a:t/>
            </a:r>
            <a:br>
              <a:rPr lang="en-GB" sz="3600" dirty="0" smtClean="0"/>
            </a:br>
            <a:r>
              <a:rPr lang="en-GB" sz="3600" dirty="0" smtClean="0">
                <a:effectLst/>
              </a:rPr>
              <a:t>RESCAP-MED </a:t>
            </a:r>
            <a:r>
              <a:rPr lang="en-GB" sz="3600" dirty="0">
                <a:effectLst/>
              </a:rPr>
              <a:t>Project: </a:t>
            </a:r>
            <a:r>
              <a:rPr lang="en-GB" sz="3600" dirty="0" smtClean="0">
                <a:effectLst/>
              </a:rPr>
              <a:t>Writing Workshop</a:t>
            </a:r>
            <a:r>
              <a:rPr lang="en-GB" sz="3600" dirty="0">
                <a:effectLst/>
              </a:rPr>
              <a:t/>
            </a:r>
            <a:br>
              <a:rPr lang="en-GB" sz="3600" dirty="0">
                <a:effectLst/>
              </a:rPr>
            </a:br>
            <a:r>
              <a:rPr lang="en-GB" sz="4000" dirty="0"/>
              <a:t/>
            </a:r>
            <a:br>
              <a:rPr lang="en-GB" sz="4000" dirty="0"/>
            </a:br>
            <a:r>
              <a:rPr lang="en-GB" sz="4000" dirty="0" smtClean="0"/>
              <a:t>Writing </a:t>
            </a:r>
            <a:r>
              <a:rPr lang="en-GB" sz="4000" dirty="0"/>
              <a:t>the methods section</a:t>
            </a:r>
          </a:p>
        </p:txBody>
      </p:sp>
      <p:sp>
        <p:nvSpPr>
          <p:cNvPr id="51205" name="Rectangle 5"/>
          <p:cNvSpPr>
            <a:spLocks noGrp="1" noChangeArrowheads="1"/>
          </p:cNvSpPr>
          <p:nvPr>
            <p:ph type="subTitle" idx="1"/>
          </p:nvPr>
        </p:nvSpPr>
        <p:spPr>
          <a:xfrm>
            <a:off x="685800" y="4437112"/>
            <a:ext cx="7772400" cy="648072"/>
          </a:xfrm>
        </p:spPr>
        <p:txBody>
          <a:bodyPr/>
          <a:lstStyle/>
          <a:p>
            <a:pPr algn="ctr"/>
            <a:r>
              <a:rPr lang="en-GB" sz="2800" dirty="0"/>
              <a:t>Julia </a:t>
            </a:r>
            <a:r>
              <a:rPr lang="en-GB" sz="2800" dirty="0" err="1" smtClean="0"/>
              <a:t>Critchley</a:t>
            </a:r>
            <a:endParaRPr lang="en-GB" sz="2800" dirty="0"/>
          </a:p>
          <a:p>
            <a:pPr algn="ctr"/>
            <a:endParaRPr lang="en-GB" dirty="0"/>
          </a:p>
        </p:txBody>
      </p:sp>
      <p:grpSp>
        <p:nvGrpSpPr>
          <p:cNvPr id="3" name="Group 2"/>
          <p:cNvGrpSpPr/>
          <p:nvPr/>
        </p:nvGrpSpPr>
        <p:grpSpPr>
          <a:xfrm>
            <a:off x="85016" y="116632"/>
            <a:ext cx="1606664" cy="529101"/>
            <a:chOff x="85016" y="116632"/>
            <a:chExt cx="1606664" cy="529101"/>
          </a:xfrm>
        </p:grpSpPr>
        <p:pic>
          <p:nvPicPr>
            <p:cNvPr id="9" name="Picture 5" descr="http://research.ncl.ac.uk/media/sites/researchwebsites/rescapmed/EU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16" y="116632"/>
              <a:ext cx="811288" cy="5291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7" descr="http://research.ncl.ac.uk/media/sites/researchwebsites/rescapmed/FP7logo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21640"/>
              <a:ext cx="648072" cy="524093"/>
            </a:xfrm>
            <a:prstGeom prst="rect">
              <a:avLst/>
            </a:prstGeom>
            <a:noFill/>
            <a:extLst>
              <a:ext uri="{909E8E84-426E-40DD-AFC4-6F175D3DCCD1}">
                <a14:hiddenFill xmlns:a14="http://schemas.microsoft.com/office/drawing/2010/main">
                  <a:solidFill>
                    <a:srgbClr val="FFFFFF"/>
                  </a:solidFill>
                </a14:hiddenFill>
              </a:ext>
            </a:extLst>
          </p:spPr>
        </p:pic>
      </p:gr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01478" y="109727"/>
            <a:ext cx="2093785" cy="1481540"/>
          </a:xfrm>
          <a:prstGeom prst="rect">
            <a:avLst/>
          </a:prstGeom>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3768" y="139368"/>
            <a:ext cx="3528392" cy="164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Experiments / Exposures</a:t>
            </a:r>
            <a:endParaRPr lang="en-GB" dirty="0"/>
          </a:p>
        </p:txBody>
      </p:sp>
      <p:sp>
        <p:nvSpPr>
          <p:cNvPr id="3" name="Content Placeholder 2"/>
          <p:cNvSpPr>
            <a:spLocks noGrp="1"/>
          </p:cNvSpPr>
          <p:nvPr>
            <p:ph idx="1"/>
          </p:nvPr>
        </p:nvSpPr>
        <p:spPr>
          <a:xfrm>
            <a:off x="457200" y="1600200"/>
            <a:ext cx="8229600" cy="4853136"/>
          </a:xfrm>
        </p:spPr>
        <p:txBody>
          <a:bodyPr>
            <a:normAutofit fontScale="85000" lnSpcReduction="20000"/>
          </a:bodyPr>
          <a:lstStyle/>
          <a:p>
            <a:r>
              <a:rPr lang="en-GB" dirty="0"/>
              <a:t>H</a:t>
            </a:r>
            <a:r>
              <a:rPr lang="en-GB" dirty="0" smtClean="0"/>
              <a:t>ow </a:t>
            </a:r>
            <a:r>
              <a:rPr lang="en-GB" dirty="0"/>
              <a:t>the experimental procedures </a:t>
            </a:r>
            <a:r>
              <a:rPr lang="en-GB" dirty="0" smtClean="0"/>
              <a:t>/ assessments were </a:t>
            </a:r>
            <a:r>
              <a:rPr lang="en-GB" dirty="0"/>
              <a:t>carried out, </a:t>
            </a:r>
            <a:r>
              <a:rPr lang="en-GB" dirty="0" smtClean="0"/>
              <a:t>and by whom</a:t>
            </a:r>
          </a:p>
          <a:p>
            <a:endParaRPr lang="en-GB" dirty="0" smtClean="0"/>
          </a:p>
          <a:p>
            <a:r>
              <a:rPr lang="en-GB" dirty="0" smtClean="0"/>
              <a:t>Methods, lab assays, equipment</a:t>
            </a:r>
          </a:p>
          <a:p>
            <a:endParaRPr lang="en-GB" dirty="0" smtClean="0"/>
          </a:p>
          <a:p>
            <a:r>
              <a:rPr lang="en-GB" dirty="0" smtClean="0"/>
              <a:t>controls</a:t>
            </a:r>
            <a:r>
              <a:rPr lang="en-GB" dirty="0"/>
              <a:t>, treatments, </a:t>
            </a:r>
            <a:endParaRPr lang="en-GB" dirty="0" smtClean="0"/>
          </a:p>
          <a:p>
            <a:r>
              <a:rPr lang="en-GB" dirty="0" smtClean="0"/>
              <a:t>what </a:t>
            </a:r>
            <a:r>
              <a:rPr lang="en-GB" dirty="0"/>
              <a:t>variable(s) were measured, </a:t>
            </a:r>
            <a:endParaRPr lang="en-GB" dirty="0" smtClean="0"/>
          </a:p>
          <a:p>
            <a:r>
              <a:rPr lang="en-GB" dirty="0" smtClean="0"/>
              <a:t>how </a:t>
            </a:r>
            <a:r>
              <a:rPr lang="en-GB" dirty="0"/>
              <a:t>many samples were collected, </a:t>
            </a:r>
            <a:endParaRPr lang="en-GB" dirty="0" smtClean="0"/>
          </a:p>
          <a:p>
            <a:r>
              <a:rPr lang="en-GB" dirty="0" smtClean="0"/>
              <a:t>replication</a:t>
            </a:r>
            <a:r>
              <a:rPr lang="en-GB" dirty="0"/>
              <a:t>, </a:t>
            </a:r>
            <a:endParaRPr lang="en-GB" dirty="0" smtClean="0"/>
          </a:p>
          <a:p>
            <a:r>
              <a:rPr lang="en-GB" dirty="0" smtClean="0"/>
              <a:t>quality control and </a:t>
            </a:r>
          </a:p>
          <a:p>
            <a:r>
              <a:rPr lang="en-GB" dirty="0" smtClean="0"/>
              <a:t>training, </a:t>
            </a:r>
          </a:p>
          <a:p>
            <a:r>
              <a:rPr lang="en-GB" dirty="0" smtClean="0"/>
              <a:t>the </a:t>
            </a:r>
            <a:r>
              <a:rPr lang="en-GB" dirty="0"/>
              <a:t>final form of the </a:t>
            </a:r>
            <a:r>
              <a:rPr lang="en-GB" dirty="0" smtClean="0"/>
              <a:t>data </a:t>
            </a:r>
            <a:endParaRPr lang="en-GB" dirty="0" smtClean="0"/>
          </a:p>
          <a:p>
            <a:pPr lvl="1"/>
            <a:r>
              <a:rPr lang="en-GB" dirty="0" smtClean="0"/>
              <a:t>If well known only reference</a:t>
            </a:r>
          </a:p>
          <a:p>
            <a:pPr lvl="1"/>
            <a:r>
              <a:rPr lang="en-GB" dirty="0" smtClean="0"/>
              <a:t>Otherwise – more detail (and reference)</a:t>
            </a:r>
          </a:p>
          <a:p>
            <a:pPr marL="457200" lvl="1" indent="0">
              <a:buNone/>
            </a:pPr>
            <a:r>
              <a:rPr lang="en-GB" dirty="0" smtClean="0"/>
              <a:t>, </a:t>
            </a:r>
          </a:p>
          <a:p>
            <a:pPr lvl="1"/>
            <a:endParaRPr lang="en-GB" dirty="0"/>
          </a:p>
        </p:txBody>
      </p:sp>
    </p:spTree>
    <p:extLst>
      <p:ext uri="{BB962C8B-B14F-4D97-AF65-F5344CB8AC3E}">
        <p14:creationId xmlns:p14="http://schemas.microsoft.com/office/powerpoint/2010/main" val="27912986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Style</a:t>
            </a:r>
            <a:endParaRPr lang="en-GB" dirty="0"/>
          </a:p>
        </p:txBody>
      </p:sp>
      <p:sp>
        <p:nvSpPr>
          <p:cNvPr id="3" name="Content Placeholder 2"/>
          <p:cNvSpPr>
            <a:spLocks noGrp="1"/>
          </p:cNvSpPr>
          <p:nvPr>
            <p:ph idx="1"/>
          </p:nvPr>
        </p:nvSpPr>
        <p:spPr/>
        <p:txBody>
          <a:bodyPr/>
          <a:lstStyle/>
          <a:p>
            <a:r>
              <a:rPr lang="en-GB" dirty="0" smtClean="0"/>
              <a:t>Probably more in the passive voice than other sections</a:t>
            </a:r>
          </a:p>
          <a:p>
            <a:r>
              <a:rPr lang="en-GB" dirty="0" smtClean="0"/>
              <a:t>Be concise as well </a:t>
            </a:r>
          </a:p>
          <a:p>
            <a:r>
              <a:rPr lang="en-GB" dirty="0" smtClean="0"/>
              <a:t>Use short sentences</a:t>
            </a:r>
          </a:p>
          <a:p>
            <a:r>
              <a:rPr lang="en-GB" dirty="0" smtClean="0"/>
              <a:t>Combine sub-sections if appropriate (e.g. experimental design and methods) </a:t>
            </a:r>
            <a:endParaRPr lang="en-GB" dirty="0"/>
          </a:p>
        </p:txBody>
      </p:sp>
    </p:spTree>
    <p:extLst>
      <p:ext uri="{BB962C8B-B14F-4D97-AF65-F5344CB8AC3E}">
        <p14:creationId xmlns:p14="http://schemas.microsoft.com/office/powerpoint/2010/main" val="30814446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An example ….</a:t>
            </a:r>
            <a:endParaRPr lang="en-GB" dirty="0"/>
          </a:p>
        </p:txBody>
      </p:sp>
      <p:sp>
        <p:nvSpPr>
          <p:cNvPr id="3" name="Title 2"/>
          <p:cNvSpPr>
            <a:spLocks noGrp="1"/>
          </p:cNvSpPr>
          <p:nvPr>
            <p:ph type="title"/>
          </p:nvPr>
        </p:nvSpPr>
        <p:spPr/>
        <p:txBody>
          <a:bodyPr/>
          <a:lstStyle/>
          <a:p>
            <a:r>
              <a:rPr lang="en-GB" dirty="0" smtClean="0"/>
              <a:t>Positive Writing</a:t>
            </a:r>
            <a:endParaRPr lang="en-GB" dirty="0"/>
          </a:p>
        </p:txBody>
      </p:sp>
    </p:spTree>
    <p:extLst>
      <p:ext uri="{BB962C8B-B14F-4D97-AF65-F5344CB8AC3E}">
        <p14:creationId xmlns:p14="http://schemas.microsoft.com/office/powerpoint/2010/main" val="907632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1219200" y="-35883"/>
            <a:ext cx="6781800"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400" dirty="0">
              <a:solidFill>
                <a:schemeClr val="bg1"/>
              </a:solidFill>
            </a:endParaRPr>
          </a:p>
          <a:p>
            <a:pPr>
              <a:tabLst>
                <a:tab pos="-914400" algn="l"/>
                <a:tab pos="0" algn="l"/>
                <a:tab pos="457200" algn="l"/>
                <a:tab pos="914400" algn="l"/>
                <a:tab pos="1371600" algn="l"/>
                <a:tab pos="1828800" algn="l"/>
                <a:tab pos="2286000" algn="l"/>
                <a:tab pos="2743200" algn="l"/>
                <a:tab pos="3200400" algn="l"/>
                <a:tab pos="3657600" algn="l"/>
                <a:tab pos="4114800" algn="l"/>
                <a:tab pos="4572000" algn="l"/>
              </a:tabLst>
            </a:pPr>
            <a:r>
              <a:rPr lang="en-US" sz="2400" dirty="0"/>
              <a:t>Influence of Social Factors on Avoidable Mortality: A Hospital-Based Case-Control Study</a:t>
            </a:r>
          </a:p>
          <a:p>
            <a:pPr>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400" dirty="0"/>
          </a:p>
          <a:p>
            <a:pPr>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400" dirty="0"/>
          </a:p>
          <a:p>
            <a:pPr>
              <a:lnSpc>
                <a:spcPct val="150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r>
              <a:rPr lang="en-US" sz="2000" dirty="0"/>
              <a:t>  “ . . . 124 patients died of some type of avoidable mortality cause . . . .  </a:t>
            </a:r>
          </a:p>
          <a:p>
            <a:pPr>
              <a:lnSpc>
                <a:spcPct val="150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dirty="0"/>
          </a:p>
          <a:p>
            <a:pPr>
              <a:lnSpc>
                <a:spcPct val="150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dirty="0"/>
          </a:p>
          <a:p>
            <a:pPr>
              <a:lnSpc>
                <a:spcPct val="150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dirty="0"/>
          </a:p>
          <a:p>
            <a:pPr>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dirty="0"/>
          </a:p>
          <a:p>
            <a:pPr algn="ctr">
              <a:tabLst>
                <a:tab pos="-914400" algn="l"/>
                <a:tab pos="0" algn="l"/>
                <a:tab pos="457200" algn="l"/>
                <a:tab pos="914400" algn="l"/>
                <a:tab pos="1371600" algn="l"/>
                <a:tab pos="1828800" algn="l"/>
                <a:tab pos="2286000" algn="l"/>
                <a:tab pos="2743200" algn="l"/>
                <a:tab pos="3200400" algn="l"/>
                <a:tab pos="3657600" algn="l"/>
                <a:tab pos="4114800" algn="l"/>
                <a:tab pos="4572000" algn="l"/>
              </a:tabLst>
            </a:pPr>
            <a:r>
              <a:rPr lang="en-US" dirty="0"/>
              <a:t>			</a:t>
            </a:r>
            <a:r>
              <a:rPr lang="en-US" sz="1400" dirty="0"/>
              <a:t>-- Public Health Reports.  Jan-Feb 2005: 55-62</a:t>
            </a:r>
          </a:p>
        </p:txBody>
      </p:sp>
    </p:spTree>
    <p:extLst>
      <p:ext uri="{BB962C8B-B14F-4D97-AF65-F5344CB8AC3E}">
        <p14:creationId xmlns:p14="http://schemas.microsoft.com/office/powerpoint/2010/main" val="28340318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Text Box 3"/>
          <p:cNvSpPr txBox="1">
            <a:spLocks noChangeArrowheads="1"/>
          </p:cNvSpPr>
          <p:nvPr/>
        </p:nvSpPr>
        <p:spPr bwMode="auto">
          <a:xfrm>
            <a:off x="838200" y="381000"/>
            <a:ext cx="7239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lnSpc>
                <a:spcPct val="125000"/>
              </a:lnSpc>
            </a:pPr>
            <a:r>
              <a:rPr lang="en-US" sz="2000" dirty="0"/>
              <a:t> “. . . . 124 patients died of an avoidable cause . . . . Of the 124 eligible cases, 42 were excluded from the analysis. . .</a:t>
            </a:r>
          </a:p>
        </p:txBody>
      </p:sp>
      <p:sp>
        <p:nvSpPr>
          <p:cNvPr id="188422" name="Rectangle 6"/>
          <p:cNvSpPr>
            <a:spLocks noChangeArrowheads="1"/>
          </p:cNvSpPr>
          <p:nvPr/>
        </p:nvSpPr>
        <p:spPr bwMode="auto">
          <a:xfrm>
            <a:off x="762000" y="2971800"/>
            <a:ext cx="44958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20000"/>
              </a:spcBef>
            </a:pPr>
            <a:r>
              <a:rPr lang="en-US" sz="2400" dirty="0">
                <a:solidFill>
                  <a:schemeClr val="accent1">
                    <a:lumMod val="75000"/>
                  </a:schemeClr>
                </a:solidFill>
              </a:rPr>
              <a:t>Is the term </a:t>
            </a:r>
            <a:r>
              <a:rPr lang="en-US" sz="2400" dirty="0">
                <a:solidFill>
                  <a:srgbClr val="FF0000"/>
                </a:solidFill>
              </a:rPr>
              <a:t>“patient who died of an avoidable cause”</a:t>
            </a:r>
            <a:r>
              <a:rPr lang="en-US" sz="2400" dirty="0">
                <a:solidFill>
                  <a:srgbClr val="FFFF00"/>
                </a:solidFill>
              </a:rPr>
              <a:t> </a:t>
            </a:r>
            <a:r>
              <a:rPr lang="en-US" sz="2400" dirty="0">
                <a:solidFill>
                  <a:schemeClr val="accent1">
                    <a:lumMod val="75000"/>
                  </a:schemeClr>
                </a:solidFill>
              </a:rPr>
              <a:t>interchangeable with </a:t>
            </a:r>
            <a:r>
              <a:rPr lang="en-US" sz="2400" dirty="0">
                <a:solidFill>
                  <a:srgbClr val="FF0000"/>
                </a:solidFill>
              </a:rPr>
              <a:t>“eligible case”?</a:t>
            </a:r>
          </a:p>
        </p:txBody>
      </p:sp>
      <p:sp>
        <p:nvSpPr>
          <p:cNvPr id="33796" name="Text Box 7"/>
          <p:cNvSpPr txBox="1">
            <a:spLocks noChangeArrowheads="1"/>
          </p:cNvSpPr>
          <p:nvPr/>
        </p:nvSpPr>
        <p:spPr bwMode="auto">
          <a:xfrm>
            <a:off x="838200" y="4953000"/>
            <a:ext cx="472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endParaRPr lang="ru-RU"/>
          </a:p>
        </p:txBody>
      </p:sp>
      <p:sp>
        <p:nvSpPr>
          <p:cNvPr id="33797" name="Rectangle 8"/>
          <p:cNvSpPr>
            <a:spLocks noChangeArrowheads="1"/>
          </p:cNvSpPr>
          <p:nvPr/>
        </p:nvSpPr>
        <p:spPr bwMode="auto">
          <a:xfrm>
            <a:off x="762000" y="5486400"/>
            <a:ext cx="7162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ru-RU" sz="2000">
              <a:solidFill>
                <a:schemeClr val="bg1"/>
              </a:solidFill>
            </a:endParaRPr>
          </a:p>
        </p:txBody>
      </p:sp>
      <p:sp>
        <p:nvSpPr>
          <p:cNvPr id="188427" name="Picture 11" descr="PoohPondering"/>
          <p:cNvSpPr>
            <a:spLocks noChangeAspect="1" noChangeArrowheads="1"/>
          </p:cNvSpPr>
          <p:nvPr/>
        </p:nvSpPr>
        <p:spPr bwMode="auto">
          <a:xfrm>
            <a:off x="5981700" y="2362200"/>
            <a:ext cx="19431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88428" name="AutoShape 12"/>
          <p:cNvSpPr>
            <a:spLocks noChangeArrowheads="1"/>
          </p:cNvSpPr>
          <p:nvPr/>
        </p:nvSpPr>
        <p:spPr bwMode="auto">
          <a:xfrm>
            <a:off x="7620000" y="1371600"/>
            <a:ext cx="914400" cy="609600"/>
          </a:xfrm>
          <a:prstGeom prst="cloudCallout">
            <a:avLst>
              <a:gd name="adj1" fmla="val -43750"/>
              <a:gd name="adj2" fmla="val 107551"/>
            </a:avLst>
          </a:prstGeom>
          <a:solidFill>
            <a:schemeClr val="accent1"/>
          </a:solidFill>
          <a:ln w="9525">
            <a:solidFill>
              <a:schemeClr val="tx1"/>
            </a:solidFill>
            <a:round/>
            <a:headEnd/>
            <a:tailEnd/>
          </a:ln>
        </p:spPr>
        <p:txBody>
          <a:bodyPr/>
          <a:lstStyle/>
          <a:p>
            <a:pPr algn="ctr"/>
            <a:r>
              <a:rPr lang="en-US"/>
              <a:t>??</a:t>
            </a:r>
          </a:p>
        </p:txBody>
      </p:sp>
    </p:spTree>
    <p:extLst>
      <p:ext uri="{BB962C8B-B14F-4D97-AF65-F5344CB8AC3E}">
        <p14:creationId xmlns:p14="http://schemas.microsoft.com/office/powerpoint/2010/main" val="6107532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884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1884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8428"/>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8842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27" grpId="0" animBg="1"/>
      <p:bldP spid="188428"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4018" name="Text Box 2"/>
          <p:cNvSpPr txBox="1">
            <a:spLocks noChangeArrowheads="1"/>
          </p:cNvSpPr>
          <p:nvPr/>
        </p:nvSpPr>
        <p:spPr bwMode="auto">
          <a:xfrm>
            <a:off x="838200" y="381000"/>
            <a:ext cx="7239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lnSpc>
                <a:spcPct val="125000"/>
              </a:lnSpc>
            </a:pPr>
            <a:r>
              <a:rPr lang="en-US" sz="2000" dirty="0"/>
              <a:t> </a:t>
            </a:r>
            <a:r>
              <a:rPr lang="en-US" sz="2000" dirty="0">
                <a:solidFill>
                  <a:schemeClr val="accent1">
                    <a:lumMod val="75000"/>
                  </a:schemeClr>
                </a:solidFill>
              </a:rPr>
              <a:t>“. . . . 124 patients died of an avoidable cause . . . . Of the 124 eligible cases, 42 were excluded from the analysis. </a:t>
            </a:r>
            <a:r>
              <a:rPr lang="en-US" sz="2000" dirty="0">
                <a:solidFill>
                  <a:schemeClr val="bg1"/>
                </a:solidFill>
              </a:rPr>
              <a:t>. .</a:t>
            </a:r>
          </a:p>
        </p:txBody>
      </p:sp>
      <p:sp>
        <p:nvSpPr>
          <p:cNvPr id="2054" name="Text Box 5"/>
          <p:cNvSpPr txBox="1">
            <a:spLocks noChangeArrowheads="1"/>
          </p:cNvSpPr>
          <p:nvPr/>
        </p:nvSpPr>
        <p:spPr bwMode="auto">
          <a:xfrm>
            <a:off x="838200" y="4953000"/>
            <a:ext cx="472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endParaRPr lang="ru-RU"/>
          </a:p>
        </p:txBody>
      </p:sp>
      <p:sp>
        <p:nvSpPr>
          <p:cNvPr id="2055" name="Rectangle 6"/>
          <p:cNvSpPr>
            <a:spLocks noChangeArrowheads="1"/>
          </p:cNvSpPr>
          <p:nvPr/>
        </p:nvSpPr>
        <p:spPr bwMode="auto">
          <a:xfrm>
            <a:off x="762000" y="5486400"/>
            <a:ext cx="7162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ru-RU" sz="2000">
              <a:solidFill>
                <a:schemeClr val="bg1"/>
              </a:solidFill>
            </a:endParaRPr>
          </a:p>
        </p:txBody>
      </p:sp>
      <mc:AlternateContent xmlns:mc="http://schemas.openxmlformats.org/markup-compatibility/2006" xmlns:p14="http://schemas.microsoft.com/office/powerpoint/2010/main">
        <mc:Choice Requires="p14">
          <p:contentPart p14:bwMode="auto" r:id="rId2">
            <p14:nvContentPartPr>
              <p14:cNvPr id="2050" name="Ink 8"/>
              <p14:cNvContentPartPr>
                <a14:cpLocks xmlns:a14="http://schemas.microsoft.com/office/drawing/2010/main" noRot="1" noChangeAspect="1" noEditPoints="1" noChangeArrowheads="1" noChangeShapeType="1"/>
              </p14:cNvContentPartPr>
              <p14:nvPr/>
            </p14:nvContentPartPr>
            <p14:xfrm>
              <a:off x="7096125" y="666750"/>
              <a:ext cx="714375" cy="55563"/>
            </p14:xfrm>
          </p:contentPart>
        </mc:Choice>
        <mc:Fallback xmlns="">
          <p:pic>
            <p:nvPicPr>
              <p:cNvPr id="2050" name="Ink 8"/>
              <p:cNvPicPr>
                <a:picLocks noRot="1" noChangeAspect="1" noEditPoints="1" noChangeArrowheads="1" noChangeShapeType="1"/>
              </p:cNvPicPr>
              <p:nvPr/>
            </p:nvPicPr>
            <p:blipFill>
              <a:blip r:embed="rId3"/>
              <a:stretch>
                <a:fillRect/>
              </a:stretch>
            </p:blipFill>
            <p:spPr>
              <a:xfrm>
                <a:off x="7078482" y="649071"/>
                <a:ext cx="749662" cy="90921"/>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2051" name="Ink 9"/>
              <p14:cNvContentPartPr>
                <a14:cpLocks xmlns:a14="http://schemas.microsoft.com/office/drawing/2010/main" noRot="1" noChangeAspect="1" noEditPoints="1" noChangeArrowheads="1" noChangeShapeType="1"/>
              </p14:cNvContentPartPr>
              <p14:nvPr/>
            </p14:nvContentPartPr>
            <p14:xfrm>
              <a:off x="928688" y="1008063"/>
              <a:ext cx="2214562" cy="95250"/>
            </p14:xfrm>
          </p:contentPart>
        </mc:Choice>
        <mc:Fallback xmlns="">
          <p:pic>
            <p:nvPicPr>
              <p:cNvPr id="2051" name="Ink 9"/>
              <p:cNvPicPr>
                <a:picLocks noRot="1" noChangeAspect="1" noEditPoints="1" noChangeArrowheads="1" noChangeShapeType="1"/>
              </p:cNvPicPr>
              <p:nvPr/>
            </p:nvPicPr>
            <p:blipFill>
              <a:blip r:embed="rId5"/>
              <a:stretch>
                <a:fillRect/>
              </a:stretch>
            </p:blipFill>
            <p:spPr>
              <a:xfrm>
                <a:off x="911049" y="990384"/>
                <a:ext cx="2249839" cy="130608"/>
              </a:xfrm>
              <a:prstGeom prst="rect">
                <a:avLst/>
              </a:prstGeom>
            </p:spPr>
          </p:pic>
        </mc:Fallback>
      </mc:AlternateContent>
    </p:spTree>
    <p:extLst>
      <p:ext uri="{BB962C8B-B14F-4D97-AF65-F5344CB8AC3E}">
        <p14:creationId xmlns:p14="http://schemas.microsoft.com/office/powerpoint/2010/main" val="1356391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140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2994" name="Rectangle 2"/>
          <p:cNvSpPr>
            <a:spLocks noChangeArrowheads="1"/>
          </p:cNvSpPr>
          <p:nvPr/>
        </p:nvSpPr>
        <p:spPr bwMode="auto">
          <a:xfrm>
            <a:off x="533400" y="495394"/>
            <a:ext cx="7315200"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r>
              <a:rPr lang="en-US" sz="2000" dirty="0">
                <a:solidFill>
                  <a:schemeClr val="accent1">
                    <a:lumMod val="75000"/>
                  </a:schemeClr>
                </a:solidFill>
              </a:rPr>
              <a:t>“ . . .  124 patients died of an avoidable cause.  Forty-two of them were excluded from the analysis, </a:t>
            </a:r>
            <a:r>
              <a:rPr lang="en-US" sz="2000" dirty="0">
                <a:solidFill>
                  <a:srgbClr val="FF9900"/>
                </a:solidFill>
              </a:rPr>
              <a:t>including seven whose relatives declined, 11 who had no known telephone or address, and 24 who did not answer after five calls.  The remaining 82 cases were included and interviewed</a:t>
            </a:r>
            <a:r>
              <a:rPr lang="en-US" sz="2000" dirty="0">
                <a:solidFill>
                  <a:schemeClr val="bg1"/>
                </a:solidFill>
              </a:rPr>
              <a:t>.”  </a:t>
            </a:r>
            <a:r>
              <a:rPr lang="en-US" dirty="0">
                <a:solidFill>
                  <a:schemeClr val="bg1"/>
                </a:solidFill>
              </a:rPr>
              <a:t>		</a:t>
            </a:r>
          </a:p>
        </p:txBody>
      </p:sp>
      <p:sp>
        <p:nvSpPr>
          <p:cNvPr id="34819" name="Text Box 3"/>
          <p:cNvSpPr txBox="1">
            <a:spLocks noChangeArrowheads="1"/>
          </p:cNvSpPr>
          <p:nvPr/>
        </p:nvSpPr>
        <p:spPr bwMode="auto">
          <a:xfrm>
            <a:off x="5791200" y="2514600"/>
            <a:ext cx="228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endParaRPr lang="ru-RU"/>
          </a:p>
        </p:txBody>
      </p:sp>
      <p:sp>
        <p:nvSpPr>
          <p:cNvPr id="212996" name="PubOvalCallout"/>
          <p:cNvSpPr>
            <a:spLocks noEditPoints="1" noChangeArrowheads="1"/>
          </p:cNvSpPr>
          <p:nvPr/>
        </p:nvSpPr>
        <p:spPr bwMode="auto">
          <a:xfrm>
            <a:off x="5715000" y="2819400"/>
            <a:ext cx="1905000" cy="7620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400">
                <a:latin typeface="Arial" pitchFamily="34" charset="0"/>
              </a:rPr>
              <a:t>Huh???</a:t>
            </a:r>
          </a:p>
        </p:txBody>
      </p:sp>
      <p:sp>
        <p:nvSpPr>
          <p:cNvPr id="212997" name="Text Box 5"/>
          <p:cNvSpPr txBox="1">
            <a:spLocks noChangeArrowheads="1"/>
          </p:cNvSpPr>
          <p:nvPr/>
        </p:nvSpPr>
        <p:spPr bwMode="auto">
          <a:xfrm>
            <a:off x="457200" y="3505200"/>
            <a:ext cx="480060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r>
              <a:rPr lang="en-US" sz="2800">
                <a:solidFill>
                  <a:schemeClr val="bg1"/>
                </a:solidFill>
              </a:rPr>
              <a:t>The bear of little brain has to read this twice (at least). </a:t>
            </a:r>
          </a:p>
          <a:p>
            <a:pPr eaLnBrk="1" hangingPunct="1">
              <a:spcBef>
                <a:spcPct val="50000"/>
              </a:spcBef>
            </a:pPr>
            <a:r>
              <a:rPr lang="en-US" sz="2800">
                <a:solidFill>
                  <a:schemeClr val="bg1"/>
                </a:solidFill>
              </a:rPr>
              <a:t> </a:t>
            </a:r>
          </a:p>
          <a:p>
            <a:pPr eaLnBrk="1" hangingPunct="1">
              <a:spcBef>
                <a:spcPct val="50000"/>
              </a:spcBef>
            </a:pPr>
            <a:r>
              <a:rPr lang="en-US" sz="2800">
                <a:solidFill>
                  <a:schemeClr val="bg1"/>
                </a:solidFill>
              </a:rPr>
              <a:t>	How about you?</a:t>
            </a:r>
          </a:p>
        </p:txBody>
      </p:sp>
      <p:sp>
        <p:nvSpPr>
          <p:cNvPr id="212998" name="Picture 6" descr="winnie_the_pooh_mural"/>
          <p:cNvSpPr>
            <a:spLocks noChangeAspect="1" noChangeArrowheads="1"/>
          </p:cNvSpPr>
          <p:nvPr/>
        </p:nvSpPr>
        <p:spPr bwMode="auto">
          <a:xfrm>
            <a:off x="6705600" y="3429000"/>
            <a:ext cx="1901825" cy="320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650117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1299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21299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2996"/>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29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6" grpId="0" animBg="1"/>
      <p:bldP spid="212997" grpId="0"/>
      <p:bldP spid="212998"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1371600" y="723900"/>
            <a:ext cx="6705600"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r>
              <a:rPr lang="en-US" sz="2000" dirty="0">
                <a:solidFill>
                  <a:schemeClr val="accent1">
                    <a:lumMod val="75000"/>
                  </a:schemeClr>
                </a:solidFill>
              </a:rPr>
              <a:t>Forty-two of them were excluded from the analysis, including seven whose relatives declined, 11 who had no known telephone or address, and 24 who did not answer after five calls.  The remaining 82 cases were included and interviewed.” 	</a:t>
            </a:r>
          </a:p>
        </p:txBody>
      </p:sp>
      <p:sp>
        <p:nvSpPr>
          <p:cNvPr id="35843" name="Text Box 3"/>
          <p:cNvSpPr txBox="1">
            <a:spLocks noChangeArrowheads="1"/>
          </p:cNvSpPr>
          <p:nvPr/>
        </p:nvSpPr>
        <p:spPr bwMode="auto">
          <a:xfrm>
            <a:off x="5791200" y="2514600"/>
            <a:ext cx="228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endParaRPr lang="ru-RU"/>
          </a:p>
        </p:txBody>
      </p:sp>
      <p:sp>
        <p:nvSpPr>
          <p:cNvPr id="200708" name="PubOvalCallout"/>
          <p:cNvSpPr>
            <a:spLocks noEditPoints="1" noChangeArrowheads="1"/>
          </p:cNvSpPr>
          <p:nvPr/>
        </p:nvSpPr>
        <p:spPr bwMode="auto">
          <a:xfrm flipH="1">
            <a:off x="9144000" y="6477000"/>
            <a:ext cx="76200" cy="762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a:defRPr/>
            </a:pPr>
            <a:endParaRPr lang="ru-RU" sz="2400">
              <a:latin typeface="Arial" pitchFamily="34" charset="0"/>
            </a:endParaRPr>
          </a:p>
        </p:txBody>
      </p:sp>
      <p:sp>
        <p:nvSpPr>
          <p:cNvPr id="35845" name="Text Box 5"/>
          <p:cNvSpPr txBox="1">
            <a:spLocks noChangeArrowheads="1"/>
          </p:cNvSpPr>
          <p:nvPr/>
        </p:nvSpPr>
        <p:spPr bwMode="auto">
          <a:xfrm>
            <a:off x="898525" y="3084513"/>
            <a:ext cx="64166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endParaRPr lang="ru-RU"/>
          </a:p>
        </p:txBody>
      </p:sp>
    </p:spTree>
    <p:extLst>
      <p:ext uri="{BB962C8B-B14F-4D97-AF65-F5344CB8AC3E}">
        <p14:creationId xmlns:p14="http://schemas.microsoft.com/office/powerpoint/2010/main" val="13117881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1371600" y="723900"/>
            <a:ext cx="6705600"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r>
              <a:rPr lang="en-US" sz="2000" dirty="0">
                <a:solidFill>
                  <a:schemeClr val="accent1">
                    <a:lumMod val="75000"/>
                  </a:schemeClr>
                </a:solidFill>
              </a:rPr>
              <a:t>Forty-two of them were excluded from the analysis, including seven whose relatives declined, 11 who had no known telephone or address, and 24 who did not answer after five calls.  The remaining 82 cases were included and interviewed.” 	</a:t>
            </a:r>
          </a:p>
        </p:txBody>
      </p:sp>
      <p:sp>
        <p:nvSpPr>
          <p:cNvPr id="36867" name="Text Box 3"/>
          <p:cNvSpPr txBox="1">
            <a:spLocks noChangeArrowheads="1"/>
          </p:cNvSpPr>
          <p:nvPr/>
        </p:nvSpPr>
        <p:spPr bwMode="auto">
          <a:xfrm>
            <a:off x="5791200" y="2514600"/>
            <a:ext cx="228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endParaRPr lang="ru-RU"/>
          </a:p>
        </p:txBody>
      </p:sp>
      <p:sp>
        <p:nvSpPr>
          <p:cNvPr id="196612" name="PubOvalCallout"/>
          <p:cNvSpPr>
            <a:spLocks noEditPoints="1" noChangeArrowheads="1"/>
          </p:cNvSpPr>
          <p:nvPr/>
        </p:nvSpPr>
        <p:spPr bwMode="auto">
          <a:xfrm flipH="1">
            <a:off x="9144000" y="6477000"/>
            <a:ext cx="76200" cy="762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a:defRPr/>
            </a:pPr>
            <a:endParaRPr lang="ru-RU" sz="2400">
              <a:latin typeface="Arial" pitchFamily="34" charset="0"/>
            </a:endParaRPr>
          </a:p>
        </p:txBody>
      </p:sp>
      <p:sp>
        <p:nvSpPr>
          <p:cNvPr id="36869" name="Text Box 6"/>
          <p:cNvSpPr txBox="1">
            <a:spLocks noChangeArrowheads="1"/>
          </p:cNvSpPr>
          <p:nvPr/>
        </p:nvSpPr>
        <p:spPr bwMode="auto">
          <a:xfrm>
            <a:off x="898525" y="3084513"/>
            <a:ext cx="64166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endParaRPr lang="ru-RU"/>
          </a:p>
        </p:txBody>
      </p:sp>
      <p:sp>
        <p:nvSpPr>
          <p:cNvPr id="36870" name="Rectangle 13"/>
          <p:cNvSpPr>
            <a:spLocks noChangeArrowheads="1"/>
          </p:cNvSpPr>
          <p:nvPr/>
        </p:nvSpPr>
        <p:spPr bwMode="auto">
          <a:xfrm>
            <a:off x="2743200" y="3505200"/>
            <a:ext cx="3962400" cy="538609"/>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50000"/>
              </a:lnSpc>
            </a:pPr>
            <a:endParaRPr lang="en-US" dirty="0">
              <a:solidFill>
                <a:schemeClr val="tx2"/>
              </a:solidFill>
            </a:endParaRPr>
          </a:p>
          <a:p>
            <a:r>
              <a:rPr lang="en-US" dirty="0">
                <a:solidFill>
                  <a:schemeClr val="tx2"/>
                </a:solidFill>
              </a:rPr>
              <a:t>“use a colon to introduce a list”</a:t>
            </a:r>
            <a:r>
              <a:rPr lang="en-US" sz="2000" dirty="0">
                <a:solidFill>
                  <a:schemeClr val="bg1"/>
                </a:solidFill>
              </a:rPr>
              <a:t>                                                                </a:t>
            </a:r>
          </a:p>
        </p:txBody>
      </p:sp>
    </p:spTree>
    <p:extLst>
      <p:ext uri="{BB962C8B-B14F-4D97-AF65-F5344CB8AC3E}">
        <p14:creationId xmlns:p14="http://schemas.microsoft.com/office/powerpoint/2010/main" val="23247960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1371600" y="723900"/>
            <a:ext cx="6705600"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r>
              <a:rPr lang="en-US" sz="2000" dirty="0">
                <a:solidFill>
                  <a:schemeClr val="accent1">
                    <a:lumMod val="75000"/>
                  </a:schemeClr>
                </a:solidFill>
              </a:rPr>
              <a:t>Forty-two of them were excluded from the analysis, including seven whose relatives declined, 11 who had no known telephone or address, and 24 who did not answer after five calls.  The remaining 82 cases were included and interviewed.”</a:t>
            </a:r>
          </a:p>
        </p:txBody>
      </p:sp>
      <p:sp>
        <p:nvSpPr>
          <p:cNvPr id="37891" name="Text Box 3"/>
          <p:cNvSpPr txBox="1">
            <a:spLocks noChangeArrowheads="1"/>
          </p:cNvSpPr>
          <p:nvPr/>
        </p:nvSpPr>
        <p:spPr bwMode="auto">
          <a:xfrm>
            <a:off x="5791200" y="2514600"/>
            <a:ext cx="228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endParaRPr lang="ru-RU"/>
          </a:p>
        </p:txBody>
      </p:sp>
      <p:sp>
        <p:nvSpPr>
          <p:cNvPr id="206852" name="PubOvalCallout"/>
          <p:cNvSpPr>
            <a:spLocks noEditPoints="1" noChangeArrowheads="1"/>
          </p:cNvSpPr>
          <p:nvPr/>
        </p:nvSpPr>
        <p:spPr bwMode="auto">
          <a:xfrm flipH="1">
            <a:off x="9144000" y="6477000"/>
            <a:ext cx="76200" cy="762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a:defRPr/>
            </a:pPr>
            <a:endParaRPr lang="ru-RU" sz="2400">
              <a:latin typeface="Arial" pitchFamily="34" charset="0"/>
            </a:endParaRPr>
          </a:p>
        </p:txBody>
      </p:sp>
      <p:sp>
        <p:nvSpPr>
          <p:cNvPr id="37893" name="Text Box 5"/>
          <p:cNvSpPr txBox="1">
            <a:spLocks noChangeArrowheads="1"/>
          </p:cNvSpPr>
          <p:nvPr/>
        </p:nvSpPr>
        <p:spPr bwMode="auto">
          <a:xfrm>
            <a:off x="898525" y="3084513"/>
            <a:ext cx="64166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endParaRPr lang="ru-RU"/>
          </a:p>
        </p:txBody>
      </p:sp>
      <p:sp>
        <p:nvSpPr>
          <p:cNvPr id="37894" name="Rectangle 6"/>
          <p:cNvSpPr>
            <a:spLocks noChangeArrowheads="1"/>
          </p:cNvSpPr>
          <p:nvPr/>
        </p:nvSpPr>
        <p:spPr bwMode="auto">
          <a:xfrm>
            <a:off x="2286000" y="3505200"/>
            <a:ext cx="4953000" cy="3968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solidFill>
                  <a:schemeClr val="tx2"/>
                </a:solidFill>
              </a:rPr>
              <a:t>Let’s try to wordsmith this, using a colon.</a:t>
            </a:r>
            <a:r>
              <a:rPr lang="en-US" sz="2000">
                <a:solidFill>
                  <a:schemeClr val="bg1"/>
                </a:solidFill>
              </a:rPr>
              <a:t>                                                                </a:t>
            </a:r>
          </a:p>
        </p:txBody>
      </p:sp>
    </p:spTree>
    <p:extLst>
      <p:ext uri="{BB962C8B-B14F-4D97-AF65-F5344CB8AC3E}">
        <p14:creationId xmlns:p14="http://schemas.microsoft.com/office/powerpoint/2010/main" val="32870289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76200"/>
            <a:ext cx="7772400" cy="1143000"/>
          </a:xfrm>
        </p:spPr>
        <p:txBody>
          <a:bodyPr>
            <a:normAutofit/>
          </a:bodyPr>
          <a:lstStyle/>
          <a:p>
            <a:r>
              <a:rPr lang="en-GB" sz="4000" b="1" dirty="0" err="1" smtClean="0">
                <a:solidFill>
                  <a:srgbClr val="800000"/>
                </a:solidFill>
              </a:rPr>
              <a:t>IMRaD</a:t>
            </a:r>
            <a:r>
              <a:rPr lang="en-GB" sz="4000" b="1" dirty="0" smtClean="0">
                <a:solidFill>
                  <a:srgbClr val="800000"/>
                </a:solidFill>
              </a:rPr>
              <a:t> </a:t>
            </a:r>
            <a:r>
              <a:rPr lang="en-GB" sz="4000" b="1" dirty="0">
                <a:solidFill>
                  <a:srgbClr val="800000"/>
                </a:solidFill>
              </a:rPr>
              <a:t>(Methods)</a:t>
            </a:r>
            <a:endParaRPr lang="en-GB" sz="3600" b="1" dirty="0"/>
          </a:p>
        </p:txBody>
      </p:sp>
      <p:sp>
        <p:nvSpPr>
          <p:cNvPr id="18435" name="Rectangle 3"/>
          <p:cNvSpPr>
            <a:spLocks noGrp="1" noChangeArrowheads="1"/>
          </p:cNvSpPr>
          <p:nvPr>
            <p:ph type="body" idx="1"/>
          </p:nvPr>
        </p:nvSpPr>
        <p:spPr>
          <a:xfrm>
            <a:off x="381000" y="1143000"/>
            <a:ext cx="8458200" cy="4950296"/>
          </a:xfrm>
        </p:spPr>
        <p:txBody>
          <a:bodyPr>
            <a:normAutofit fontScale="70000" lnSpcReduction="20000"/>
          </a:bodyPr>
          <a:lstStyle/>
          <a:p>
            <a:r>
              <a:rPr lang="en-GB" sz="3000" dirty="0"/>
              <a:t>Like a recipe</a:t>
            </a:r>
          </a:p>
          <a:p>
            <a:endParaRPr lang="en-GB" sz="3000" dirty="0" smtClean="0"/>
          </a:p>
          <a:p>
            <a:r>
              <a:rPr lang="en-GB" sz="3000" dirty="0" smtClean="0"/>
              <a:t>For </a:t>
            </a:r>
            <a:r>
              <a:rPr lang="en-GB" sz="3000" dirty="0"/>
              <a:t>informed readers this is the most important section</a:t>
            </a:r>
          </a:p>
          <a:p>
            <a:endParaRPr lang="en-GB" sz="3000" dirty="0" smtClean="0"/>
          </a:p>
          <a:p>
            <a:r>
              <a:rPr lang="en-GB" sz="3000" dirty="0" smtClean="0"/>
              <a:t>Describes </a:t>
            </a:r>
            <a:r>
              <a:rPr lang="en-GB" sz="3000" dirty="0"/>
              <a:t>how subjects were selected and </a:t>
            </a:r>
            <a:r>
              <a:rPr lang="en-GB" sz="3000" dirty="0" smtClean="0"/>
              <a:t>excluded</a:t>
            </a:r>
          </a:p>
          <a:p>
            <a:endParaRPr lang="en-GB" sz="3000" dirty="0"/>
          </a:p>
          <a:p>
            <a:r>
              <a:rPr lang="en-GB" sz="3000" dirty="0" smtClean="0">
                <a:solidFill>
                  <a:srgbClr val="FF0000"/>
                </a:solidFill>
              </a:rPr>
              <a:t>DON’T DESCRIBE RESULTS</a:t>
            </a:r>
            <a:endParaRPr lang="en-GB" sz="3000" dirty="0">
              <a:solidFill>
                <a:srgbClr val="FF0000"/>
              </a:solidFill>
            </a:endParaRPr>
          </a:p>
          <a:p>
            <a:endParaRPr lang="en-GB" sz="3000" dirty="0" smtClean="0"/>
          </a:p>
          <a:p>
            <a:r>
              <a:rPr lang="en-GB" sz="3000" dirty="0" smtClean="0"/>
              <a:t>Don</a:t>
            </a:r>
            <a:r>
              <a:rPr lang="en-GB" sz="3000" dirty="0" smtClean="0">
                <a:latin typeface="WP TypographicSymbols" pitchFamily="2" charset="0"/>
              </a:rPr>
              <a:t>’</a:t>
            </a:r>
            <a:r>
              <a:rPr lang="en-GB" sz="3000" dirty="0" smtClean="0"/>
              <a:t>t </a:t>
            </a:r>
            <a:r>
              <a:rPr lang="en-GB" sz="3000" dirty="0"/>
              <a:t>describe standard methods in detail - use references</a:t>
            </a:r>
          </a:p>
          <a:p>
            <a:endParaRPr lang="en-GB" sz="3000" dirty="0" smtClean="0"/>
          </a:p>
          <a:p>
            <a:r>
              <a:rPr lang="en-GB" sz="3000" dirty="0" smtClean="0"/>
              <a:t>Statistics</a:t>
            </a:r>
            <a:endParaRPr lang="en-GB" sz="3000" dirty="0"/>
          </a:p>
          <a:p>
            <a:endParaRPr lang="en-GB" sz="3000" dirty="0" smtClean="0"/>
          </a:p>
          <a:p>
            <a:r>
              <a:rPr lang="en-GB" sz="3000" dirty="0" smtClean="0"/>
              <a:t>Ethics</a:t>
            </a:r>
            <a:endParaRPr lang="en-GB" sz="3000" dirty="0"/>
          </a:p>
          <a:p>
            <a:endParaRPr lang="en-GB" sz="3000" dirty="0" smtClean="0"/>
          </a:p>
          <a:p>
            <a:r>
              <a:rPr lang="en-GB" sz="3000" dirty="0" smtClean="0"/>
              <a:t>Remember </a:t>
            </a:r>
            <a:r>
              <a:rPr lang="en-GB" sz="3000" dirty="0"/>
              <a:t>that you can put more detailed methods on the web--for example, questionnaire</a:t>
            </a:r>
            <a:endParaRPr lang="en-GB" dirty="0"/>
          </a:p>
        </p:txBody>
      </p:sp>
    </p:spTree>
    <p:extLst>
      <p:ext uri="{BB962C8B-B14F-4D97-AF65-F5344CB8AC3E}">
        <p14:creationId xmlns:p14="http://schemas.microsoft.com/office/powerpoint/2010/main" val="3328384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Text Box 3"/>
          <p:cNvSpPr txBox="1">
            <a:spLocks noChangeArrowheads="1"/>
          </p:cNvSpPr>
          <p:nvPr/>
        </p:nvSpPr>
        <p:spPr bwMode="auto">
          <a:xfrm flipH="1" flipV="1">
            <a:off x="8975725" y="32639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endParaRPr lang="ru-RU"/>
          </a:p>
        </p:txBody>
      </p:sp>
      <p:sp>
        <p:nvSpPr>
          <p:cNvPr id="207876" name="PubOvalCallout"/>
          <p:cNvSpPr>
            <a:spLocks noEditPoints="1" noChangeArrowheads="1"/>
          </p:cNvSpPr>
          <p:nvPr/>
        </p:nvSpPr>
        <p:spPr bwMode="auto">
          <a:xfrm flipH="1">
            <a:off x="9144000" y="6477000"/>
            <a:ext cx="76200" cy="762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a:defRPr/>
            </a:pPr>
            <a:endParaRPr lang="ru-RU" sz="2400">
              <a:latin typeface="Arial" pitchFamily="34" charset="0"/>
            </a:endParaRPr>
          </a:p>
        </p:txBody>
      </p:sp>
      <p:sp>
        <p:nvSpPr>
          <p:cNvPr id="38916" name="Text Box 5"/>
          <p:cNvSpPr txBox="1">
            <a:spLocks noChangeArrowheads="1"/>
          </p:cNvSpPr>
          <p:nvPr/>
        </p:nvSpPr>
        <p:spPr bwMode="auto">
          <a:xfrm>
            <a:off x="898525" y="3084513"/>
            <a:ext cx="64166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endParaRPr lang="ru-RU"/>
          </a:p>
        </p:txBody>
      </p:sp>
      <p:sp>
        <p:nvSpPr>
          <p:cNvPr id="38917" name="Rectangle 9"/>
          <p:cNvSpPr>
            <a:spLocks noChangeArrowheads="1"/>
          </p:cNvSpPr>
          <p:nvPr/>
        </p:nvSpPr>
        <p:spPr bwMode="auto">
          <a:xfrm>
            <a:off x="838200" y="1295400"/>
            <a:ext cx="7848600"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25000"/>
              </a:lnSpc>
              <a:buFontTx/>
              <a:buChar char="•"/>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a:solidFill>
                <a:schemeClr val="bg1"/>
              </a:solidFill>
            </a:endParaRPr>
          </a:p>
        </p:txBody>
      </p:sp>
      <p:sp>
        <p:nvSpPr>
          <p:cNvPr id="38918" name="Rectangle 10"/>
          <p:cNvSpPr>
            <a:spLocks noChangeArrowheads="1"/>
          </p:cNvSpPr>
          <p:nvPr/>
        </p:nvSpPr>
        <p:spPr bwMode="auto">
          <a:xfrm>
            <a:off x="533400" y="152400"/>
            <a:ext cx="8077200" cy="290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accent1">
                    <a:lumMod val="75000"/>
                  </a:schemeClr>
                </a:solidFill>
              </a:rPr>
              <a:t>Forty-two of them were excluded from the analysis, including seven whose relatives declined, 11 who had no known telephone or address, and 24 who did not answer after five calls.</a:t>
            </a:r>
          </a:p>
          <a:p>
            <a:pPr>
              <a:lnSpc>
                <a:spcPct val="125000"/>
              </a:lnSpc>
            </a:pPr>
            <a:endParaRPr lang="en-US" dirty="0">
              <a:solidFill>
                <a:schemeClr val="accent1">
                  <a:lumMod val="75000"/>
                </a:schemeClr>
              </a:solidFill>
            </a:endParaRPr>
          </a:p>
          <a:p>
            <a:r>
              <a:rPr lang="en-US" dirty="0">
                <a:solidFill>
                  <a:schemeClr val="accent1">
                    <a:lumMod val="75000"/>
                  </a:schemeClr>
                </a:solidFill>
              </a:rPr>
              <a:t>Forty-two of them were excluded from the analysis:</a:t>
            </a:r>
          </a:p>
          <a:p>
            <a:endParaRPr lang="en-US" dirty="0">
              <a:solidFill>
                <a:schemeClr val="accent1">
                  <a:lumMod val="75000"/>
                </a:schemeClr>
              </a:solidFill>
            </a:endParaRPr>
          </a:p>
          <a:p>
            <a:pPr>
              <a:buFontTx/>
              <a:buChar char="•"/>
            </a:pPr>
            <a:r>
              <a:rPr lang="en-US" dirty="0">
                <a:solidFill>
                  <a:schemeClr val="accent1">
                    <a:lumMod val="75000"/>
                  </a:schemeClr>
                </a:solidFill>
              </a:rPr>
              <a:t>  </a:t>
            </a:r>
          </a:p>
          <a:p>
            <a:pPr>
              <a:buFontTx/>
              <a:buChar char="•"/>
            </a:pPr>
            <a:r>
              <a:rPr lang="en-US" dirty="0">
                <a:solidFill>
                  <a:schemeClr val="accent1">
                    <a:lumMod val="75000"/>
                  </a:schemeClr>
                </a:solidFill>
              </a:rPr>
              <a:t> </a:t>
            </a:r>
          </a:p>
          <a:p>
            <a:pPr>
              <a:buFontTx/>
              <a:buChar char="•"/>
            </a:pPr>
            <a:r>
              <a:rPr lang="en-US" dirty="0">
                <a:solidFill>
                  <a:schemeClr val="accent1">
                    <a:lumMod val="75000"/>
                  </a:schemeClr>
                </a:solidFill>
              </a:rPr>
              <a:t> </a:t>
            </a:r>
          </a:p>
          <a:p>
            <a:pPr>
              <a:buFontTx/>
              <a:buChar char="•"/>
            </a:pPr>
            <a:r>
              <a:rPr lang="en-US" dirty="0">
                <a:solidFill>
                  <a:schemeClr val="accent1">
                    <a:lumMod val="75000"/>
                  </a:schemeClr>
                </a:solidFill>
              </a:rPr>
              <a:t>   </a:t>
            </a:r>
          </a:p>
        </p:txBody>
      </p:sp>
      <p:sp>
        <p:nvSpPr>
          <p:cNvPr id="38919" name="AutoShape 11"/>
          <p:cNvSpPr>
            <a:spLocks noChangeArrowheads="1"/>
          </p:cNvSpPr>
          <p:nvPr/>
        </p:nvSpPr>
        <p:spPr bwMode="auto">
          <a:xfrm>
            <a:off x="3352800" y="990600"/>
            <a:ext cx="304800" cy="381000"/>
          </a:xfrm>
          <a:prstGeom prst="downArrow">
            <a:avLst>
              <a:gd name="adj1" fmla="val 50000"/>
              <a:gd name="adj2" fmla="val 31250"/>
            </a:avLst>
          </a:prstGeom>
          <a:solidFill>
            <a:srgbClr val="FFFF00"/>
          </a:solidFill>
          <a:ln w="9525">
            <a:solidFill>
              <a:schemeClr val="tx1"/>
            </a:solidFill>
            <a:miter lim="800000"/>
            <a:headEnd/>
            <a:tailEnd/>
          </a:ln>
        </p:spPr>
        <p:txBody>
          <a:bodyPr vert="eaVert" wrap="none" anchor="ctr"/>
          <a:lstStyle/>
          <a:p>
            <a:endParaRPr lang="ru-RU"/>
          </a:p>
        </p:txBody>
      </p:sp>
    </p:spTree>
    <p:extLst>
      <p:ext uri="{BB962C8B-B14F-4D97-AF65-F5344CB8AC3E}">
        <p14:creationId xmlns:p14="http://schemas.microsoft.com/office/powerpoint/2010/main" val="13310945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381000" y="924565"/>
            <a:ext cx="8153400" cy="1443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r>
              <a:rPr lang="en-US" dirty="0">
                <a:solidFill>
                  <a:schemeClr val="accent1">
                    <a:lumMod val="75000"/>
                  </a:schemeClr>
                </a:solidFill>
              </a:rPr>
              <a:t>Forty-two of them were excluded from the analysis: eleven had no known telephone or address; in seven cases relatives declined to participate; and in 24 cases no family member could be contacted within five call attempts.  Relatives of the remaining 82 cases were interviewed</a:t>
            </a:r>
            <a:r>
              <a:rPr lang="en-US" dirty="0">
                <a:solidFill>
                  <a:schemeClr val="bg1"/>
                </a:solidFill>
              </a:rPr>
              <a:t>.”		</a:t>
            </a:r>
          </a:p>
        </p:txBody>
      </p:sp>
      <p:sp>
        <p:nvSpPr>
          <p:cNvPr id="39939" name="Text Box 3"/>
          <p:cNvSpPr txBox="1">
            <a:spLocks noChangeArrowheads="1"/>
          </p:cNvSpPr>
          <p:nvPr/>
        </p:nvSpPr>
        <p:spPr bwMode="auto">
          <a:xfrm>
            <a:off x="5791200" y="2514600"/>
            <a:ext cx="228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endParaRPr lang="ru-RU"/>
          </a:p>
        </p:txBody>
      </p:sp>
      <p:sp>
        <p:nvSpPr>
          <p:cNvPr id="198660" name="PubOvalCallout"/>
          <p:cNvSpPr>
            <a:spLocks noEditPoints="1" noChangeArrowheads="1"/>
          </p:cNvSpPr>
          <p:nvPr/>
        </p:nvSpPr>
        <p:spPr bwMode="auto">
          <a:xfrm flipH="1">
            <a:off x="9144000" y="6477000"/>
            <a:ext cx="76200" cy="762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a:defRPr/>
            </a:pPr>
            <a:endParaRPr lang="ru-RU" sz="2400">
              <a:latin typeface="Arial" pitchFamily="34" charset="0"/>
            </a:endParaRPr>
          </a:p>
        </p:txBody>
      </p:sp>
      <p:sp>
        <p:nvSpPr>
          <p:cNvPr id="198665" name="Text Box 9"/>
          <p:cNvSpPr txBox="1">
            <a:spLocks noChangeArrowheads="1"/>
          </p:cNvSpPr>
          <p:nvPr/>
        </p:nvSpPr>
        <p:spPr bwMode="auto">
          <a:xfrm>
            <a:off x="1295400" y="3276600"/>
            <a:ext cx="5867400" cy="36933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eaLnBrk="1" hangingPunct="1">
              <a:spcBef>
                <a:spcPct val="50000"/>
              </a:spcBef>
            </a:pPr>
            <a:r>
              <a:rPr lang="en-US" dirty="0" smtClean="0"/>
              <a:t>“</a:t>
            </a:r>
            <a:r>
              <a:rPr lang="en-US" dirty="0"/>
              <a:t>Put statements in positive form.”</a:t>
            </a:r>
          </a:p>
        </p:txBody>
      </p:sp>
    </p:spTree>
    <p:extLst>
      <p:ext uri="{BB962C8B-B14F-4D97-AF65-F5344CB8AC3E}">
        <p14:creationId xmlns:p14="http://schemas.microsoft.com/office/powerpoint/2010/main" val="14587958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86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65"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914400" y="1828800"/>
            <a:ext cx="6629400"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r>
              <a:rPr lang="en-US" sz="2000" dirty="0">
                <a:solidFill>
                  <a:schemeClr val="bg1"/>
                </a:solidFill>
              </a:rPr>
              <a:t>“ </a:t>
            </a:r>
            <a:r>
              <a:rPr lang="en-US" sz="2000" dirty="0">
                <a:solidFill>
                  <a:schemeClr val="accent1">
                    <a:lumMod val="75000"/>
                  </a:schemeClr>
                </a:solidFill>
              </a:rPr>
              <a:t>. . . 124 patients died of an avoidable cause.  </a:t>
            </a:r>
            <a:r>
              <a:rPr lang="en-US" sz="2000" dirty="0">
                <a:solidFill>
                  <a:schemeClr val="accent6"/>
                </a:solidFill>
              </a:rPr>
              <a:t>Relatives of 82 were interviewed. </a:t>
            </a:r>
            <a:r>
              <a:rPr lang="en-US" sz="2000" dirty="0">
                <a:solidFill>
                  <a:schemeClr val="accent1">
                    <a:lumMod val="75000"/>
                  </a:schemeClr>
                </a:solidFill>
              </a:rPr>
              <a:t> The remaining 42 were excluded, either because they had no known telephone or address (n=11), relatives declined to participate (n=7), or no family member could be contacted within five call attempts (n=24).”</a:t>
            </a:r>
          </a:p>
          <a:p>
            <a:pPr>
              <a:lnSpc>
                <a:spcPct val="125000"/>
              </a:lnSpc>
              <a:tabLst>
                <a:tab pos="-914400" algn="l"/>
                <a:tab pos="0" algn="l"/>
                <a:tab pos="457200" algn="l"/>
                <a:tab pos="914400" algn="l"/>
                <a:tab pos="1371600" algn="l"/>
                <a:tab pos="1828800" algn="l"/>
                <a:tab pos="2286000" algn="l"/>
                <a:tab pos="2743200" algn="l"/>
                <a:tab pos="3200400" algn="l"/>
                <a:tab pos="3657600" algn="l"/>
                <a:tab pos="4114800" algn="l"/>
                <a:tab pos="4572000" algn="l"/>
              </a:tabLst>
            </a:pPr>
            <a:endParaRPr lang="en-US" sz="2000" dirty="0">
              <a:solidFill>
                <a:schemeClr val="bg1"/>
              </a:solidFill>
            </a:endParaRPr>
          </a:p>
        </p:txBody>
      </p:sp>
      <p:sp>
        <p:nvSpPr>
          <p:cNvPr id="40963" name="Text Box 3"/>
          <p:cNvSpPr txBox="1">
            <a:spLocks noChangeArrowheads="1"/>
          </p:cNvSpPr>
          <p:nvPr/>
        </p:nvSpPr>
        <p:spPr bwMode="auto">
          <a:xfrm>
            <a:off x="5791200" y="2514600"/>
            <a:ext cx="228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endParaRPr lang="ru-RU"/>
          </a:p>
        </p:txBody>
      </p:sp>
      <p:sp>
        <p:nvSpPr>
          <p:cNvPr id="199684" name="PubOvalCallout"/>
          <p:cNvSpPr>
            <a:spLocks noEditPoints="1" noChangeArrowheads="1"/>
          </p:cNvSpPr>
          <p:nvPr/>
        </p:nvSpPr>
        <p:spPr bwMode="auto">
          <a:xfrm flipH="1">
            <a:off x="9144000" y="6477000"/>
            <a:ext cx="76200" cy="762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a:defRPr/>
            </a:pPr>
            <a:endParaRPr lang="ru-RU" sz="2400">
              <a:latin typeface="Arial" pitchFamily="34" charset="0"/>
            </a:endParaRPr>
          </a:p>
        </p:txBody>
      </p:sp>
      <p:sp>
        <p:nvSpPr>
          <p:cNvPr id="40965" name="Text Box 5"/>
          <p:cNvSpPr txBox="1">
            <a:spLocks noChangeArrowheads="1"/>
          </p:cNvSpPr>
          <p:nvPr/>
        </p:nvSpPr>
        <p:spPr bwMode="auto">
          <a:xfrm>
            <a:off x="898525" y="3084513"/>
            <a:ext cx="64166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endParaRPr lang="ru-RU"/>
          </a:p>
        </p:txBody>
      </p:sp>
      <p:sp>
        <p:nvSpPr>
          <p:cNvPr id="40966" name="Text Box 6"/>
          <p:cNvSpPr txBox="1">
            <a:spLocks noChangeArrowheads="1"/>
          </p:cNvSpPr>
          <p:nvPr/>
        </p:nvSpPr>
        <p:spPr bwMode="auto">
          <a:xfrm>
            <a:off x="1143000" y="381000"/>
            <a:ext cx="5867400" cy="36671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eaLnBrk="1" hangingPunct="1">
              <a:spcBef>
                <a:spcPct val="50000"/>
              </a:spcBef>
            </a:pPr>
            <a:r>
              <a:rPr lang="en-US"/>
              <a:t>“Put statements in positive form.”</a:t>
            </a:r>
          </a:p>
        </p:txBody>
      </p:sp>
    </p:spTree>
    <p:extLst>
      <p:ext uri="{BB962C8B-B14F-4D97-AF65-F5344CB8AC3E}">
        <p14:creationId xmlns:p14="http://schemas.microsoft.com/office/powerpoint/2010/main" val="754615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IEA 2013 course on Epidemiology</a:t>
            </a:r>
          </a:p>
          <a:p>
            <a:r>
              <a:rPr lang="en-GB" dirty="0" smtClean="0"/>
              <a:t>Epidemiology </a:t>
            </a:r>
            <a:r>
              <a:rPr lang="en-GB" dirty="0" err="1" smtClean="0"/>
              <a:t>Supercourse</a:t>
            </a:r>
            <a:r>
              <a:rPr lang="en-GB" dirty="0" smtClean="0"/>
              <a:t> (presentations by Richard Smith and Paul s </a:t>
            </a:r>
            <a:r>
              <a:rPr lang="en-GB" dirty="0" err="1" smtClean="0"/>
              <a:t>Ziegel</a:t>
            </a:r>
            <a:endParaRPr lang="en-GB" dirty="0"/>
          </a:p>
        </p:txBody>
      </p:sp>
      <p:sp>
        <p:nvSpPr>
          <p:cNvPr id="3" name="Title 2"/>
          <p:cNvSpPr>
            <a:spLocks noGrp="1"/>
          </p:cNvSpPr>
          <p:nvPr>
            <p:ph type="title"/>
          </p:nvPr>
        </p:nvSpPr>
        <p:spPr/>
        <p:txBody>
          <a:bodyPr/>
          <a:lstStyle/>
          <a:p>
            <a:r>
              <a:rPr lang="en-GB" dirty="0" smtClean="0"/>
              <a:t>Sources		</a:t>
            </a:r>
            <a:endParaRPr lang="en-GB" dirty="0"/>
          </a:p>
        </p:txBody>
      </p:sp>
    </p:spTree>
    <p:extLst>
      <p:ext uri="{BB962C8B-B14F-4D97-AF65-F5344CB8AC3E}">
        <p14:creationId xmlns:p14="http://schemas.microsoft.com/office/powerpoint/2010/main" val="2763275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bottom line…</a:t>
            </a:r>
            <a:endParaRPr lang="en-GB" dirty="0"/>
          </a:p>
        </p:txBody>
      </p:sp>
      <p:sp>
        <p:nvSpPr>
          <p:cNvPr id="3" name="Content Placeholder 2"/>
          <p:cNvSpPr>
            <a:spLocks noGrp="1"/>
          </p:cNvSpPr>
          <p:nvPr>
            <p:ph idx="1"/>
          </p:nvPr>
        </p:nvSpPr>
        <p:spPr/>
        <p:txBody>
          <a:bodyPr/>
          <a:lstStyle/>
          <a:p>
            <a:endParaRPr lang="en-GB" dirty="0" smtClean="0"/>
          </a:p>
          <a:p>
            <a:r>
              <a:rPr lang="en-GB" dirty="0" smtClean="0"/>
              <a:t>Sufficient detail to permit evaluation and replication</a:t>
            </a:r>
          </a:p>
          <a:p>
            <a:endParaRPr lang="en-GB" dirty="0" smtClean="0"/>
          </a:p>
          <a:p>
            <a:r>
              <a:rPr lang="en-GB" dirty="0" smtClean="0"/>
              <a:t>What you did to answer the research question / obtain the message (</a:t>
            </a:r>
            <a:r>
              <a:rPr lang="en-GB" dirty="0" smtClean="0">
                <a:solidFill>
                  <a:srgbClr val="00B050"/>
                </a:solidFill>
              </a:rPr>
              <a:t>how the story line develops…</a:t>
            </a:r>
            <a:r>
              <a:rPr lang="en-GB" dirty="0" smtClean="0"/>
              <a:t>)</a:t>
            </a:r>
          </a:p>
          <a:p>
            <a:endParaRPr lang="en-GB" dirty="0"/>
          </a:p>
        </p:txBody>
      </p:sp>
    </p:spTree>
    <p:extLst>
      <p:ext uri="{BB962C8B-B14F-4D97-AF65-F5344CB8AC3E}">
        <p14:creationId xmlns:p14="http://schemas.microsoft.com/office/powerpoint/2010/main" val="1820681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Possible Outline / Sub-sections</a:t>
            </a:r>
            <a:endParaRPr lang="en-GB" dirty="0"/>
          </a:p>
        </p:txBody>
      </p:sp>
      <p:sp>
        <p:nvSpPr>
          <p:cNvPr id="3" name="Content Placeholder 2"/>
          <p:cNvSpPr>
            <a:spLocks noGrp="1"/>
          </p:cNvSpPr>
          <p:nvPr>
            <p:ph idx="1"/>
          </p:nvPr>
        </p:nvSpPr>
        <p:spPr/>
        <p:txBody>
          <a:bodyPr>
            <a:normAutofit/>
          </a:bodyPr>
          <a:lstStyle/>
          <a:p>
            <a:r>
              <a:rPr lang="en-GB" dirty="0" smtClean="0"/>
              <a:t>Study Population / Participants</a:t>
            </a:r>
          </a:p>
          <a:p>
            <a:r>
              <a:rPr lang="en-GB" dirty="0" smtClean="0"/>
              <a:t>Study </a:t>
            </a:r>
            <a:r>
              <a:rPr lang="en-GB" dirty="0"/>
              <a:t>D</a:t>
            </a:r>
            <a:r>
              <a:rPr lang="en-GB" dirty="0" smtClean="0"/>
              <a:t>esign</a:t>
            </a:r>
          </a:p>
          <a:p>
            <a:r>
              <a:rPr lang="en-GB" dirty="0" smtClean="0"/>
              <a:t>Interventions / Exposures</a:t>
            </a:r>
          </a:p>
          <a:p>
            <a:r>
              <a:rPr lang="en-GB" dirty="0" smtClean="0"/>
              <a:t>Methods of Measurements</a:t>
            </a:r>
          </a:p>
          <a:p>
            <a:r>
              <a:rPr lang="en-GB" dirty="0" smtClean="0"/>
              <a:t>Calculations</a:t>
            </a:r>
          </a:p>
          <a:p>
            <a:r>
              <a:rPr lang="en-GB" dirty="0" smtClean="0"/>
              <a:t>Analysis of data</a:t>
            </a:r>
          </a:p>
          <a:p>
            <a:r>
              <a:rPr lang="en-GB" dirty="0" smtClean="0"/>
              <a:t>Ethical approval</a:t>
            </a:r>
            <a:endParaRPr lang="en-GB" dirty="0"/>
          </a:p>
        </p:txBody>
      </p:sp>
    </p:spTree>
    <p:extLst>
      <p:ext uri="{BB962C8B-B14F-4D97-AF65-F5344CB8AC3E}">
        <p14:creationId xmlns:p14="http://schemas.microsoft.com/office/powerpoint/2010/main" val="3043769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74638"/>
            <a:ext cx="8229600" cy="639762"/>
          </a:xfrm>
        </p:spPr>
        <p:txBody>
          <a:bodyPr>
            <a:normAutofit fontScale="90000"/>
          </a:bodyPr>
          <a:lstStyle/>
          <a:p>
            <a:pPr algn="ctr" eaLnBrk="1" hangingPunct="1"/>
            <a:r>
              <a:rPr lang="en-US" sz="3600" dirty="0" smtClean="0"/>
              <a:t>	More detailed Headings </a:t>
            </a:r>
            <a:br>
              <a:rPr lang="en-US" sz="3600" dirty="0" smtClean="0"/>
            </a:br>
            <a:r>
              <a:rPr lang="en-US" sz="2700" dirty="0"/>
              <a:t>	</a:t>
            </a:r>
            <a:r>
              <a:rPr lang="en-US" sz="2700" dirty="0" smtClean="0"/>
              <a:t>(might help with planning)</a:t>
            </a:r>
          </a:p>
        </p:txBody>
      </p:sp>
      <p:sp>
        <p:nvSpPr>
          <p:cNvPr id="24579" name="Rectangle 3"/>
          <p:cNvSpPr>
            <a:spLocks noGrp="1" noChangeArrowheads="1"/>
          </p:cNvSpPr>
          <p:nvPr>
            <p:ph type="body" idx="1"/>
          </p:nvPr>
        </p:nvSpPr>
        <p:spPr>
          <a:xfrm>
            <a:off x="457200" y="990600"/>
            <a:ext cx="8229600" cy="5715000"/>
          </a:xfrm>
        </p:spPr>
        <p:txBody>
          <a:bodyPr/>
          <a:lstStyle/>
          <a:p>
            <a:pPr eaLnBrk="1" hangingPunct="1">
              <a:lnSpc>
                <a:spcPct val="90000"/>
              </a:lnSpc>
            </a:pPr>
            <a:r>
              <a:rPr lang="en-US" sz="2000" dirty="0" smtClean="0"/>
              <a:t>Study population</a:t>
            </a:r>
          </a:p>
          <a:p>
            <a:pPr lvl="1" eaLnBrk="1" hangingPunct="1">
              <a:lnSpc>
                <a:spcPct val="90000"/>
              </a:lnSpc>
            </a:pPr>
            <a:r>
              <a:rPr lang="en-US" sz="1600" dirty="0" smtClean="0"/>
              <a:t>How many subjects were eligible (</a:t>
            </a:r>
            <a:r>
              <a:rPr lang="en-US" sz="1600" dirty="0" err="1" smtClean="0"/>
              <a:t>eligibilty</a:t>
            </a:r>
            <a:r>
              <a:rPr lang="en-US" sz="1600" dirty="0" smtClean="0"/>
              <a:t> criteria)</a:t>
            </a:r>
          </a:p>
          <a:p>
            <a:pPr lvl="1" eaLnBrk="1" hangingPunct="1">
              <a:lnSpc>
                <a:spcPct val="90000"/>
              </a:lnSpc>
            </a:pPr>
            <a:r>
              <a:rPr lang="en-US" sz="1600" dirty="0" smtClean="0"/>
              <a:t>How many declined to participate (and why)</a:t>
            </a:r>
          </a:p>
          <a:p>
            <a:pPr lvl="1" eaLnBrk="1" hangingPunct="1">
              <a:lnSpc>
                <a:spcPct val="90000"/>
              </a:lnSpc>
            </a:pPr>
            <a:r>
              <a:rPr lang="en-US" sz="1600" dirty="0" smtClean="0"/>
              <a:t>How many participated</a:t>
            </a:r>
          </a:p>
          <a:p>
            <a:pPr lvl="1" eaLnBrk="1" hangingPunct="1">
              <a:lnSpc>
                <a:spcPct val="90000"/>
              </a:lnSpc>
            </a:pPr>
            <a:r>
              <a:rPr lang="en-US" sz="1600" dirty="0" smtClean="0"/>
              <a:t>How many dropped </a:t>
            </a:r>
            <a:r>
              <a:rPr lang="en-US" sz="1600" dirty="0" smtClean="0"/>
              <a:t>out (and when / why)</a:t>
            </a:r>
            <a:endParaRPr lang="en-US" sz="1600" dirty="0" smtClean="0"/>
          </a:p>
          <a:p>
            <a:pPr eaLnBrk="1" hangingPunct="1">
              <a:lnSpc>
                <a:spcPct val="90000"/>
              </a:lnSpc>
            </a:pPr>
            <a:r>
              <a:rPr lang="en-US" sz="2000" dirty="0" smtClean="0"/>
              <a:t>Sampling methods</a:t>
            </a:r>
          </a:p>
          <a:p>
            <a:pPr eaLnBrk="1" hangingPunct="1">
              <a:lnSpc>
                <a:spcPct val="90000"/>
              </a:lnSpc>
            </a:pPr>
            <a:r>
              <a:rPr lang="en-US" sz="2000" dirty="0" smtClean="0"/>
              <a:t>Laboratory methods</a:t>
            </a:r>
          </a:p>
          <a:p>
            <a:pPr eaLnBrk="1" hangingPunct="1">
              <a:lnSpc>
                <a:spcPct val="90000"/>
              </a:lnSpc>
            </a:pPr>
            <a:r>
              <a:rPr lang="en-US" sz="2000" dirty="0" smtClean="0"/>
              <a:t>Epidemiologic investigation</a:t>
            </a:r>
          </a:p>
          <a:p>
            <a:pPr eaLnBrk="1" hangingPunct="1">
              <a:lnSpc>
                <a:spcPct val="90000"/>
              </a:lnSpc>
            </a:pPr>
            <a:r>
              <a:rPr lang="en-US" sz="2000" dirty="0" smtClean="0"/>
              <a:t>Baseline data collection</a:t>
            </a:r>
          </a:p>
          <a:p>
            <a:pPr eaLnBrk="1" hangingPunct="1">
              <a:lnSpc>
                <a:spcPct val="90000"/>
              </a:lnSpc>
            </a:pPr>
            <a:r>
              <a:rPr lang="en-US" sz="2000" dirty="0" smtClean="0"/>
              <a:t>Diagnostic Evaluation</a:t>
            </a:r>
          </a:p>
          <a:p>
            <a:pPr eaLnBrk="1" hangingPunct="1">
              <a:lnSpc>
                <a:spcPct val="90000"/>
              </a:lnSpc>
            </a:pPr>
            <a:r>
              <a:rPr lang="en-US" sz="2000" dirty="0" smtClean="0"/>
              <a:t>Intervention</a:t>
            </a:r>
          </a:p>
          <a:p>
            <a:pPr eaLnBrk="1" hangingPunct="1">
              <a:lnSpc>
                <a:spcPct val="90000"/>
              </a:lnSpc>
            </a:pPr>
            <a:r>
              <a:rPr lang="en-US" sz="2000" dirty="0" smtClean="0"/>
              <a:t>Follow-up</a:t>
            </a:r>
          </a:p>
          <a:p>
            <a:pPr eaLnBrk="1" hangingPunct="1">
              <a:lnSpc>
                <a:spcPct val="90000"/>
              </a:lnSpc>
            </a:pPr>
            <a:r>
              <a:rPr lang="en-US" sz="2000" dirty="0" smtClean="0"/>
              <a:t>Definition of variables</a:t>
            </a:r>
          </a:p>
          <a:p>
            <a:pPr lvl="1" eaLnBrk="1" hangingPunct="1">
              <a:lnSpc>
                <a:spcPct val="90000"/>
              </a:lnSpc>
            </a:pPr>
            <a:r>
              <a:rPr lang="en-US" sz="1600" dirty="0" smtClean="0"/>
              <a:t>Exposure variables</a:t>
            </a:r>
          </a:p>
          <a:p>
            <a:pPr lvl="1" eaLnBrk="1" hangingPunct="1">
              <a:lnSpc>
                <a:spcPct val="90000"/>
              </a:lnSpc>
            </a:pPr>
            <a:r>
              <a:rPr lang="en-US" sz="1600" dirty="0" smtClean="0"/>
              <a:t>Outcome variables</a:t>
            </a:r>
          </a:p>
          <a:p>
            <a:pPr lvl="1" eaLnBrk="1" hangingPunct="1">
              <a:lnSpc>
                <a:spcPct val="90000"/>
              </a:lnSpc>
            </a:pPr>
            <a:r>
              <a:rPr lang="en-US" sz="1600" dirty="0" smtClean="0"/>
              <a:t>Case definition</a:t>
            </a:r>
          </a:p>
          <a:p>
            <a:pPr eaLnBrk="1" hangingPunct="1">
              <a:lnSpc>
                <a:spcPct val="90000"/>
              </a:lnSpc>
            </a:pPr>
            <a:r>
              <a:rPr lang="en-US" sz="2000" dirty="0" smtClean="0"/>
              <a:t>Statistical analysis</a:t>
            </a:r>
          </a:p>
        </p:txBody>
      </p:sp>
    </p:spTree>
    <p:extLst>
      <p:ext uri="{BB962C8B-B14F-4D97-AF65-F5344CB8AC3E}">
        <p14:creationId xmlns:p14="http://schemas.microsoft.com/office/powerpoint/2010/main" val="7687075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Participants</a:t>
            </a:r>
            <a:endParaRPr lang="en-GB" dirty="0"/>
          </a:p>
        </p:txBody>
      </p:sp>
      <p:sp>
        <p:nvSpPr>
          <p:cNvPr id="3" name="Content Placeholder 2"/>
          <p:cNvSpPr>
            <a:spLocks noGrp="1"/>
          </p:cNvSpPr>
          <p:nvPr>
            <p:ph idx="1"/>
          </p:nvPr>
        </p:nvSpPr>
        <p:spPr>
          <a:xfrm>
            <a:off x="457200" y="1340768"/>
            <a:ext cx="8229600" cy="5112568"/>
          </a:xfrm>
        </p:spPr>
        <p:txBody>
          <a:bodyPr>
            <a:normAutofit/>
          </a:bodyPr>
          <a:lstStyle/>
          <a:p>
            <a:pPr>
              <a:lnSpc>
                <a:spcPct val="90000"/>
              </a:lnSpc>
            </a:pPr>
            <a:r>
              <a:rPr lang="en-US" dirty="0"/>
              <a:t>Who are they?</a:t>
            </a:r>
          </a:p>
          <a:p>
            <a:pPr>
              <a:lnSpc>
                <a:spcPct val="90000"/>
              </a:lnSpc>
            </a:pPr>
            <a:endParaRPr lang="en-US" dirty="0" smtClean="0"/>
          </a:p>
          <a:p>
            <a:pPr>
              <a:lnSpc>
                <a:spcPct val="90000"/>
              </a:lnSpc>
            </a:pPr>
            <a:r>
              <a:rPr lang="en-US" dirty="0" smtClean="0"/>
              <a:t>Where </a:t>
            </a:r>
            <a:r>
              <a:rPr lang="en-US" dirty="0"/>
              <a:t>did they come from?</a:t>
            </a:r>
          </a:p>
          <a:p>
            <a:pPr lvl="1">
              <a:lnSpc>
                <a:spcPct val="90000"/>
              </a:lnSpc>
            </a:pPr>
            <a:r>
              <a:rPr lang="en-US" dirty="0"/>
              <a:t>Where and how were they recruited for the study</a:t>
            </a:r>
            <a:r>
              <a:rPr lang="en-US" dirty="0" smtClean="0"/>
              <a:t>?</a:t>
            </a:r>
          </a:p>
          <a:p>
            <a:pPr lvl="1">
              <a:lnSpc>
                <a:spcPct val="90000"/>
              </a:lnSpc>
            </a:pPr>
            <a:r>
              <a:rPr lang="en-GB" dirty="0" smtClean="0"/>
              <a:t>What was the recruitment </a:t>
            </a:r>
            <a:r>
              <a:rPr lang="en-GB" dirty="0"/>
              <a:t>rate, refusals, drop-outs etc. </a:t>
            </a:r>
            <a:endParaRPr lang="en-GB" dirty="0" smtClean="0"/>
          </a:p>
          <a:p>
            <a:pPr lvl="1">
              <a:lnSpc>
                <a:spcPct val="90000"/>
              </a:lnSpc>
            </a:pPr>
            <a:r>
              <a:rPr lang="en-GB" dirty="0" smtClean="0"/>
              <a:t>How many (sample size – prior estimates made?)</a:t>
            </a:r>
          </a:p>
          <a:p>
            <a:pPr>
              <a:lnSpc>
                <a:spcPct val="90000"/>
              </a:lnSpc>
            </a:pPr>
            <a:endParaRPr lang="en-US" dirty="0" smtClean="0"/>
          </a:p>
          <a:p>
            <a:pPr>
              <a:lnSpc>
                <a:spcPct val="90000"/>
              </a:lnSpc>
            </a:pPr>
            <a:r>
              <a:rPr lang="en-US" dirty="0" smtClean="0"/>
              <a:t>What </a:t>
            </a:r>
            <a:r>
              <a:rPr lang="en-US" dirty="0"/>
              <a:t>type of sampling method </a:t>
            </a:r>
            <a:r>
              <a:rPr lang="en-US" dirty="0" smtClean="0"/>
              <a:t>used?</a:t>
            </a:r>
            <a:endParaRPr lang="en-US" dirty="0"/>
          </a:p>
          <a:p>
            <a:pPr>
              <a:lnSpc>
                <a:spcPct val="90000"/>
              </a:lnSpc>
            </a:pPr>
            <a:endParaRPr lang="en-GB" dirty="0" smtClean="0"/>
          </a:p>
          <a:p>
            <a:pPr>
              <a:lnSpc>
                <a:spcPct val="90000"/>
              </a:lnSpc>
            </a:pPr>
            <a:endParaRPr lang="en-GB" dirty="0"/>
          </a:p>
          <a:p>
            <a:pPr>
              <a:lnSpc>
                <a:spcPct val="90000"/>
              </a:lnSpc>
            </a:pPr>
            <a:r>
              <a:rPr lang="en-GB" dirty="0" smtClean="0"/>
              <a:t>Description of field site (if appropriate)?</a:t>
            </a:r>
            <a:endParaRPr lang="en-GB" dirty="0"/>
          </a:p>
          <a:p>
            <a:pPr lvl="1">
              <a:lnSpc>
                <a:spcPct val="90000"/>
              </a:lnSpc>
            </a:pPr>
            <a:endParaRPr lang="en-US" dirty="0"/>
          </a:p>
          <a:p>
            <a:endParaRPr lang="en-GB" dirty="0"/>
          </a:p>
        </p:txBody>
      </p:sp>
    </p:spTree>
    <p:extLst>
      <p:ext uri="{BB962C8B-B14F-4D97-AF65-F5344CB8AC3E}">
        <p14:creationId xmlns:p14="http://schemas.microsoft.com/office/powerpoint/2010/main" val="3405171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dirty="0" smtClean="0"/>
              <a:t>Analysis</a:t>
            </a:r>
            <a:endParaRPr lang="en-GB" dirty="0"/>
          </a:p>
        </p:txBody>
      </p:sp>
      <p:sp>
        <p:nvSpPr>
          <p:cNvPr id="3" name="Content Placeholder 2"/>
          <p:cNvSpPr>
            <a:spLocks noGrp="1"/>
          </p:cNvSpPr>
          <p:nvPr>
            <p:ph idx="1"/>
          </p:nvPr>
        </p:nvSpPr>
        <p:spPr/>
        <p:txBody>
          <a:bodyPr/>
          <a:lstStyle/>
          <a:p>
            <a:r>
              <a:rPr lang="en-GB" dirty="0" smtClean="0"/>
              <a:t>Statistical analysis</a:t>
            </a:r>
          </a:p>
          <a:p>
            <a:pPr lvl="1"/>
            <a:r>
              <a:rPr lang="en-GB" dirty="0" smtClean="0"/>
              <a:t>Tests used and which measurements they compare</a:t>
            </a:r>
          </a:p>
          <a:p>
            <a:pPr lvl="1"/>
            <a:r>
              <a:rPr lang="en-GB" dirty="0" smtClean="0"/>
              <a:t>Any statistical software programme including version / release number</a:t>
            </a:r>
          </a:p>
          <a:p>
            <a:pPr lvl="1"/>
            <a:r>
              <a:rPr lang="en-GB" dirty="0" smtClean="0"/>
              <a:t>Any transformations, probability level used to determine significance </a:t>
            </a:r>
            <a:r>
              <a:rPr lang="en-GB" dirty="0" err="1" smtClean="0"/>
              <a:t>etc</a:t>
            </a:r>
            <a:endParaRPr lang="en-GB" dirty="0" smtClean="0"/>
          </a:p>
          <a:p>
            <a:pPr lvl="1"/>
            <a:r>
              <a:rPr lang="en-GB" dirty="0" smtClean="0"/>
              <a:t>P values and 95% CI (how these were calculated)</a:t>
            </a:r>
            <a:endParaRPr lang="en-GB" dirty="0"/>
          </a:p>
        </p:txBody>
      </p:sp>
      <p:pic>
        <p:nvPicPr>
          <p:cNvPr id="4" name="Picture 2" descr="ServeImage;jsessionid=G27RQyTvp8D6cZ9DQg17pvVv26F0G4m7nsHGFCQjbTYCPH5v5mYW!-447275640!-949856144!8091!-1?an=00001648-200201000-00004&amp;id=FF1&amp;type=fu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8839200" cy="629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07418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8674" name="Picture 2"/>
          <p:cNvPicPr>
            <a:picLocks noGrp="1" noChangeAspect="1" noChangeArrowheads="1"/>
          </p:cNvPicPr>
          <p:nvPr>
            <p:ph type="ctrTitle"/>
          </p:nvPr>
        </p:nvPicPr>
        <p:blipFill>
          <a:blip r:embed="rId2">
            <a:extLst>
              <a:ext uri="{28A0092B-C50C-407E-A947-70E740481C1C}">
                <a14:useLocalDpi xmlns:a14="http://schemas.microsoft.com/office/drawing/2010/main" val="0"/>
              </a:ext>
            </a:extLst>
          </a:blip>
          <a:srcRect/>
          <a:stretch>
            <a:fillRect/>
          </a:stretch>
        </p:blipFill>
        <p:spPr>
          <a:xfrm>
            <a:off x="1295400" y="354013"/>
            <a:ext cx="6553200" cy="1803400"/>
          </a:xfrm>
          <a:noFill/>
        </p:spPr>
      </p:pic>
      <p:sp>
        <p:nvSpPr>
          <p:cNvPr id="28675" name="Text Box 3"/>
          <p:cNvSpPr txBox="1">
            <a:spLocks noChangeArrowheads="1"/>
          </p:cNvSpPr>
          <p:nvPr/>
        </p:nvSpPr>
        <p:spPr bwMode="auto">
          <a:xfrm>
            <a:off x="1981200" y="2895600"/>
            <a:ext cx="5410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endParaRPr lang="ru-RU"/>
          </a:p>
        </p:txBody>
      </p:sp>
      <p:sp>
        <p:nvSpPr>
          <p:cNvPr id="2867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tabLst>
                <a:tab pos="-685800" algn="l"/>
                <a:tab pos="0" algn="l"/>
                <a:tab pos="228600" algn="l"/>
                <a:tab pos="685800" algn="l"/>
                <a:tab pos="1143000" algn="l"/>
                <a:tab pos="1600200" algn="l"/>
                <a:tab pos="2057400" algn="l"/>
                <a:tab pos="2514600" algn="l"/>
                <a:tab pos="2971800" algn="l"/>
                <a:tab pos="3429000" algn="l"/>
                <a:tab pos="3886200" algn="l"/>
                <a:tab pos="4343400" algn="l"/>
                <a:tab pos="4800600" algn="l"/>
                <a:tab pos="5257800" algn="l"/>
                <a:tab pos="5486400" algn="l"/>
              </a:tabLst>
            </a:pPr>
            <a:endParaRPr lang="ru-RU" b="0"/>
          </a:p>
        </p:txBody>
      </p:sp>
      <p:sp>
        <p:nvSpPr>
          <p:cNvPr id="28677" name="Rectangle 5"/>
          <p:cNvSpPr>
            <a:spLocks noChangeArrowheads="1"/>
          </p:cNvSpPr>
          <p:nvPr/>
        </p:nvSpPr>
        <p:spPr bwMode="auto">
          <a:xfrm>
            <a:off x="0" y="247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sp>
        <p:nvSpPr>
          <p:cNvPr id="28678" name="Rectangle 6"/>
          <p:cNvSpPr>
            <a:spLocks noChangeArrowheads="1"/>
          </p:cNvSpPr>
          <p:nvPr/>
        </p:nvSpPr>
        <p:spPr bwMode="auto">
          <a:xfrm>
            <a:off x="0" y="4000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sp>
        <p:nvSpPr>
          <p:cNvPr id="28679" name="Rectangle 7"/>
          <p:cNvSpPr>
            <a:spLocks noChangeArrowheads="1"/>
          </p:cNvSpPr>
          <p:nvPr/>
        </p:nvSpPr>
        <p:spPr bwMode="auto">
          <a:xfrm>
            <a:off x="0" y="552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sp>
        <p:nvSpPr>
          <p:cNvPr id="28680" name="Rectangle 8"/>
          <p:cNvSpPr>
            <a:spLocks noChangeArrowheads="1"/>
          </p:cNvSpPr>
          <p:nvPr/>
        </p:nvSpPr>
        <p:spPr bwMode="auto">
          <a:xfrm>
            <a:off x="0" y="19288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sp>
        <p:nvSpPr>
          <p:cNvPr id="28681" name="Rectangle 9"/>
          <p:cNvSpPr>
            <a:spLocks noGrp="1" noChangeArrowheads="1"/>
          </p:cNvSpPr>
          <p:nvPr>
            <p:ph type="subTitle" idx="1"/>
          </p:nvPr>
        </p:nvSpPr>
        <p:spPr>
          <a:xfrm>
            <a:off x="1295400" y="2514600"/>
            <a:ext cx="6934200" cy="4038600"/>
          </a:xfrm>
        </p:spPr>
        <p:txBody>
          <a:bodyPr/>
          <a:lstStyle/>
          <a:p>
            <a:pPr algn="l" eaLnBrk="1" hangingPunct="1"/>
            <a:r>
              <a:rPr lang="en-US" smtClean="0"/>
              <a:t>		</a:t>
            </a:r>
            <a:r>
              <a:rPr lang="en-US" sz="3600" smtClean="0"/>
              <a:t>METHODS</a:t>
            </a:r>
          </a:p>
          <a:p>
            <a:pPr algn="l" eaLnBrk="1" hangingPunct="1"/>
            <a:r>
              <a:rPr lang="en-US" sz="2400" smtClean="0"/>
              <a:t>Participants</a:t>
            </a:r>
          </a:p>
          <a:p>
            <a:pPr algn="l" eaLnBrk="1" hangingPunct="1"/>
            <a:r>
              <a:rPr lang="en-US" sz="2400" smtClean="0"/>
              <a:t>Intervention</a:t>
            </a:r>
          </a:p>
          <a:p>
            <a:pPr algn="l" eaLnBrk="1" hangingPunct="1"/>
            <a:r>
              <a:rPr lang="en-US" sz="2400" smtClean="0"/>
              <a:t>Process and Outcome Measures</a:t>
            </a:r>
          </a:p>
          <a:p>
            <a:pPr algn="l" eaLnBrk="1" hangingPunct="1">
              <a:lnSpc>
                <a:spcPct val="80000"/>
              </a:lnSpc>
              <a:spcBef>
                <a:spcPct val="0"/>
              </a:spcBef>
            </a:pPr>
            <a:r>
              <a:rPr lang="en-US" sz="2400" smtClean="0"/>
              <a:t>	</a:t>
            </a:r>
            <a:r>
              <a:rPr lang="en-US" sz="1800" smtClean="0">
                <a:latin typeface="Times New Roman" pitchFamily="18" charset="0"/>
              </a:rPr>
              <a:t>Diet and Physical Activity Data</a:t>
            </a:r>
          </a:p>
          <a:p>
            <a:pPr algn="l" eaLnBrk="1" hangingPunct="1">
              <a:lnSpc>
                <a:spcPct val="80000"/>
              </a:lnSpc>
              <a:spcBef>
                <a:spcPct val="0"/>
              </a:spcBef>
            </a:pPr>
            <a:r>
              <a:rPr lang="en-US" sz="1800" smtClean="0">
                <a:latin typeface="Times New Roman" pitchFamily="18" charset="0"/>
              </a:rPr>
              <a:t>	Anthropometric Data</a:t>
            </a:r>
          </a:p>
          <a:p>
            <a:pPr algn="l" eaLnBrk="1" hangingPunct="1">
              <a:lnSpc>
                <a:spcPct val="80000"/>
              </a:lnSpc>
            </a:pPr>
            <a:r>
              <a:rPr lang="en-US" sz="1800" smtClean="0">
                <a:latin typeface="Times New Roman" pitchFamily="18" charset="0"/>
              </a:rPr>
              <a:t>	Metabolic Measures</a:t>
            </a:r>
          </a:p>
          <a:p>
            <a:pPr algn="l" eaLnBrk="1" hangingPunct="1"/>
            <a:r>
              <a:rPr lang="en-US" sz="2400" smtClean="0"/>
              <a:t>Statistical Analysis</a:t>
            </a:r>
          </a:p>
          <a:p>
            <a:pPr algn="l" eaLnBrk="1" hangingPunct="1"/>
            <a:endParaRPr lang="en-US" sz="2800" smtClean="0"/>
          </a:p>
        </p:txBody>
      </p:sp>
    </p:spTree>
    <p:extLst>
      <p:ext uri="{BB962C8B-B14F-4D97-AF65-F5344CB8AC3E}">
        <p14:creationId xmlns:p14="http://schemas.microsoft.com/office/powerpoint/2010/main" val="25156550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p:cNvPicPr>
            <a:picLocks noChangeAspect="1" noChangeArrowheads="1"/>
          </p:cNvPicPr>
          <p:nvPr/>
        </p:nvPicPr>
        <p:blipFill>
          <a:blip r:embed="rId2">
            <a:extLst>
              <a:ext uri="{28A0092B-C50C-407E-A947-70E740481C1C}">
                <a14:useLocalDpi xmlns:a14="http://schemas.microsoft.com/office/drawing/2010/main" val="0"/>
              </a:ext>
            </a:extLst>
          </a:blip>
          <a:srcRect l="32248" t="49716" r="-465" b="2373"/>
          <a:stretch>
            <a:fillRect/>
          </a:stretch>
        </p:blipFill>
        <p:spPr bwMode="auto">
          <a:xfrm>
            <a:off x="3733800" y="1524000"/>
            <a:ext cx="52578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4741" name="AutoShape 5"/>
          <p:cNvSpPr>
            <a:spLocks noChangeArrowheads="1"/>
          </p:cNvSpPr>
          <p:nvPr/>
        </p:nvSpPr>
        <p:spPr bwMode="auto">
          <a:xfrm>
            <a:off x="3124200" y="1828800"/>
            <a:ext cx="2728913" cy="1143000"/>
          </a:xfrm>
          <a:prstGeom prst="rightArrow">
            <a:avLst>
              <a:gd name="adj1" fmla="val 50000"/>
              <a:gd name="adj2" fmla="val 59688"/>
            </a:avLst>
          </a:prstGeom>
          <a:solidFill>
            <a:srgbClr val="FFFF00"/>
          </a:solidFill>
          <a:ln w="9525">
            <a:solidFill>
              <a:schemeClr val="tx1"/>
            </a:solidFill>
            <a:miter lim="800000"/>
            <a:headEnd/>
            <a:tailEnd/>
          </a:ln>
        </p:spPr>
        <p:txBody>
          <a:bodyPr wrap="none" anchor="ctr"/>
          <a:lstStyle/>
          <a:p>
            <a:pPr algn="ctr"/>
            <a:r>
              <a:rPr lang="en-US"/>
              <a:t>Enrollment</a:t>
            </a:r>
          </a:p>
        </p:txBody>
      </p:sp>
      <p:sp>
        <p:nvSpPr>
          <p:cNvPr id="244742" name="AutoShape 6"/>
          <p:cNvSpPr>
            <a:spLocks noChangeArrowheads="1"/>
          </p:cNvSpPr>
          <p:nvPr/>
        </p:nvSpPr>
        <p:spPr bwMode="auto">
          <a:xfrm>
            <a:off x="2286000" y="3048000"/>
            <a:ext cx="2728913" cy="485775"/>
          </a:xfrm>
          <a:prstGeom prst="rightArrow">
            <a:avLst>
              <a:gd name="adj1" fmla="val 50000"/>
              <a:gd name="adj2" fmla="val 140441"/>
            </a:avLst>
          </a:prstGeom>
          <a:solidFill>
            <a:srgbClr val="FFFF00"/>
          </a:solidFill>
          <a:ln w="9525">
            <a:solidFill>
              <a:schemeClr val="tx1"/>
            </a:solidFill>
            <a:miter lim="800000"/>
            <a:headEnd/>
            <a:tailEnd/>
          </a:ln>
        </p:spPr>
        <p:txBody>
          <a:bodyPr wrap="none" anchor="ctr"/>
          <a:lstStyle/>
          <a:p>
            <a:pPr algn="ctr"/>
            <a:r>
              <a:rPr lang="en-US"/>
              <a:t>Allocation</a:t>
            </a:r>
          </a:p>
        </p:txBody>
      </p:sp>
      <p:sp>
        <p:nvSpPr>
          <p:cNvPr id="244743" name="AutoShape 7"/>
          <p:cNvSpPr>
            <a:spLocks noChangeArrowheads="1"/>
          </p:cNvSpPr>
          <p:nvPr/>
        </p:nvSpPr>
        <p:spPr bwMode="auto">
          <a:xfrm>
            <a:off x="1371600" y="3657600"/>
            <a:ext cx="2728913" cy="2133600"/>
          </a:xfrm>
          <a:prstGeom prst="rightArrow">
            <a:avLst>
              <a:gd name="adj1" fmla="val 50000"/>
              <a:gd name="adj2" fmla="val 31975"/>
            </a:avLst>
          </a:prstGeom>
          <a:solidFill>
            <a:srgbClr val="FFFF00"/>
          </a:solidFill>
          <a:ln w="9525">
            <a:solidFill>
              <a:schemeClr val="tx1"/>
            </a:solidFill>
            <a:miter lim="800000"/>
            <a:headEnd/>
            <a:tailEnd/>
          </a:ln>
        </p:spPr>
        <p:txBody>
          <a:bodyPr wrap="none" anchor="ctr"/>
          <a:lstStyle/>
          <a:p>
            <a:pPr algn="ctr"/>
            <a:r>
              <a:rPr lang="en-US"/>
              <a:t>Follow-up</a:t>
            </a:r>
          </a:p>
        </p:txBody>
      </p:sp>
      <p:sp>
        <p:nvSpPr>
          <p:cNvPr id="244744" name="AutoShape 8"/>
          <p:cNvSpPr>
            <a:spLocks noChangeArrowheads="1"/>
          </p:cNvSpPr>
          <p:nvPr/>
        </p:nvSpPr>
        <p:spPr bwMode="auto">
          <a:xfrm>
            <a:off x="1219200" y="5867400"/>
            <a:ext cx="2728913" cy="485775"/>
          </a:xfrm>
          <a:prstGeom prst="rightArrow">
            <a:avLst>
              <a:gd name="adj1" fmla="val 50000"/>
              <a:gd name="adj2" fmla="val 140441"/>
            </a:avLst>
          </a:prstGeom>
          <a:solidFill>
            <a:srgbClr val="FFFF00"/>
          </a:solidFill>
          <a:ln w="9525">
            <a:solidFill>
              <a:schemeClr val="tx1"/>
            </a:solidFill>
            <a:miter lim="800000"/>
            <a:headEnd/>
            <a:tailEnd/>
          </a:ln>
        </p:spPr>
        <p:txBody>
          <a:bodyPr wrap="none" anchor="ctr"/>
          <a:lstStyle/>
          <a:p>
            <a:pPr algn="ctr"/>
            <a:r>
              <a:rPr lang="en-US"/>
              <a:t>Analysis</a:t>
            </a:r>
          </a:p>
        </p:txBody>
      </p:sp>
      <p:pic>
        <p:nvPicPr>
          <p:cNvPr id="2970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0"/>
            <a:ext cx="3886200" cy="106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72057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474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474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474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47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41" grpId="0" animBg="1"/>
      <p:bldP spid="244742" grpId="0" animBg="1"/>
      <p:bldP spid="244743" grpId="0" animBg="1"/>
      <p:bldP spid="24474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2637</TotalTime>
  <Words>879</Words>
  <Application>Microsoft Office PowerPoint</Application>
  <PresentationFormat>On-screen Show (4:3)</PresentationFormat>
  <Paragraphs>152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           RESCAP-MED Project: Writing Workshop  Writing the methods section</vt:lpstr>
      <vt:lpstr>IMRaD (Methods)</vt:lpstr>
      <vt:lpstr>bottom line…</vt:lpstr>
      <vt:lpstr>Possible Outline / Sub-sections</vt:lpstr>
      <vt:lpstr> More detailed Headings   (might help with planning)</vt:lpstr>
      <vt:lpstr>Participants</vt:lpstr>
      <vt:lpstr> Analysis</vt:lpstr>
      <vt:lpstr>PowerPoint Presentation</vt:lpstr>
      <vt:lpstr>PowerPoint Presentation</vt:lpstr>
      <vt:lpstr>Experiments / Exposures</vt:lpstr>
      <vt:lpstr>Style</vt:lpstr>
      <vt:lpstr>Positive Writing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Sources  </vt:lpstr>
    </vt:vector>
  </TitlesOfParts>
  <Company>University of Newcastle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ntpm</dc:creator>
  <cp:lastModifiedBy>Licenced User</cp:lastModifiedBy>
  <cp:revision>253</cp:revision>
  <cp:lastPrinted>2012-08-01T12:36:40Z</cp:lastPrinted>
  <dcterms:created xsi:type="dcterms:W3CDTF">2008-07-23T14:49:39Z</dcterms:created>
  <dcterms:modified xsi:type="dcterms:W3CDTF">2013-08-29T14:15:22Z</dcterms:modified>
</cp:coreProperties>
</file>